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48" r:id="rId2"/>
    <p:sldId id="449" r:id="rId3"/>
    <p:sldId id="450" r:id="rId4"/>
    <p:sldId id="451" r:id="rId5"/>
    <p:sldId id="452" r:id="rId6"/>
    <p:sldId id="453" r:id="rId7"/>
    <p:sldId id="454" r:id="rId8"/>
    <p:sldId id="455" r:id="rId9"/>
    <p:sldId id="456" r:id="rId10"/>
    <p:sldId id="457" r:id="rId11"/>
    <p:sldId id="458" r:id="rId12"/>
    <p:sldId id="459" r:id="rId13"/>
    <p:sldId id="460" r:id="rId14"/>
    <p:sldId id="314" r:id="rId15"/>
    <p:sldId id="430" r:id="rId16"/>
    <p:sldId id="444" r:id="rId17"/>
    <p:sldId id="445" r:id="rId18"/>
    <p:sldId id="446" r:id="rId19"/>
    <p:sldId id="447" r:id="rId20"/>
    <p:sldId id="345" r:id="rId21"/>
    <p:sldId id="417" r:id="rId22"/>
    <p:sldId id="422" r:id="rId23"/>
    <p:sldId id="347" r:id="rId24"/>
    <p:sldId id="348" r:id="rId25"/>
    <p:sldId id="461" r:id="rId26"/>
    <p:sldId id="434" r:id="rId27"/>
    <p:sldId id="435" r:id="rId28"/>
    <p:sldId id="436" r:id="rId29"/>
    <p:sldId id="437" r:id="rId30"/>
    <p:sldId id="438" r:id="rId31"/>
    <p:sldId id="439" r:id="rId32"/>
    <p:sldId id="440" r:id="rId33"/>
    <p:sldId id="441" r:id="rId34"/>
    <p:sldId id="442" r:id="rId35"/>
    <p:sldId id="443" r:id="rId36"/>
    <p:sldId id="338" r:id="rId37"/>
    <p:sldId id="339" r:id="rId38"/>
  </p:sldIdLst>
  <p:sldSz cx="9144000" cy="6858000" type="screen4x3"/>
  <p:notesSz cx="7315200" cy="96012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D"/>
    <a:srgbClr val="FF5353"/>
    <a:srgbClr val="FFFF99"/>
    <a:srgbClr val="AFEAFF"/>
    <a:srgbClr val="0000FF"/>
    <a:srgbClr val="FF8585"/>
    <a:srgbClr val="FF6D6D"/>
    <a:srgbClr val="B2DE82"/>
    <a:srgbClr val="FF9900"/>
    <a:srgbClr val="009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898A9C-D469-4579-9468-8AB99A079B65}" v="2" dt="2019-02-26T00:15:19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8068" autoAdjust="0"/>
    <p:restoredTop sz="93703" autoAdjust="0"/>
  </p:normalViewPr>
  <p:slideViewPr>
    <p:cSldViewPr>
      <p:cViewPr>
        <p:scale>
          <a:sx n="80" d="100"/>
          <a:sy n="80" d="100"/>
        </p:scale>
        <p:origin x="-608" y="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4" d="100"/>
        <a:sy n="134" d="100"/>
      </p:scale>
      <p:origin x="0" y="5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3626;&#3617;&#3640;&#3604;&#3591;&#3634;&#3609;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3626;&#3617;&#3640;&#3604;&#3591;&#3634;&#3609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th-TH" sz="2400"/>
              <a:t>จำนวนผู้เข้ารับการบำบัด 3 ปี ย้อนหลัง</a:t>
            </a:r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1.2149292149292147E-2"/>
          <c:y val="0.11209900845727618"/>
          <c:w val="0.95953667953667954"/>
          <c:h val="0.77098789734616502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60000"/>
                <a:lumOff val="40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sz="1800"/>
                </a:pPr>
                <a:endParaRPr lang="th-T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ปี 2559</c:v>
                </c:pt>
                <c:pt idx="1">
                  <c:v>ปี 2560</c:v>
                </c:pt>
                <c:pt idx="2">
                  <c:v>ปี 2561</c:v>
                </c:pt>
                <c:pt idx="3">
                  <c:v>ปี 2562(มิ.ย.62)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277</c:v>
                </c:pt>
                <c:pt idx="1">
                  <c:v>1522</c:v>
                </c:pt>
                <c:pt idx="2">
                  <c:v>1844</c:v>
                </c:pt>
                <c:pt idx="3">
                  <c:v>1221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08447872"/>
        <c:axId val="308527488"/>
      </c:barChart>
      <c:catAx>
        <c:axId val="30844787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th-TH"/>
          </a:p>
        </c:txPr>
        <c:crossAx val="308527488"/>
        <c:crosses val="autoZero"/>
        <c:auto val="1"/>
        <c:lblAlgn val="ctr"/>
        <c:lblOffset val="100"/>
        <c:noMultiLvlLbl val="0"/>
      </c:catAx>
      <c:valAx>
        <c:axId val="308527488"/>
        <c:scaling>
          <c:orientation val="minMax"/>
        </c:scaling>
        <c:delete val="1"/>
        <c:axPos val="l"/>
        <c:title>
          <c:tx>
            <c:rich>
              <a:bodyPr rot="0" vert="horz"/>
              <a:lstStyle/>
              <a:p>
                <a:pPr>
                  <a:defRPr sz="2000"/>
                </a:pPr>
                <a:r>
                  <a:rPr lang="th-TH" sz="2000"/>
                  <a:t>คน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084478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th-TH"/>
              <a:t>ร้อยละยาเสพติดหลัก ปี 2562(มิ.ย.62)</a:t>
            </a:r>
          </a:p>
        </c:rich>
      </c:tx>
      <c:layout>
        <c:manualLayout>
          <c:xMode val="edge"/>
          <c:yMode val="edge"/>
          <c:x val="0.16923008382683707"/>
          <c:y val="0"/>
        </c:manualLayout>
      </c:layout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2.5708440520845276E-2"/>
          <c:y val="0.25800925925925927"/>
          <c:w val="0.95675205741222147"/>
          <c:h val="0.74199074074074078"/>
        </c:manualLayout>
      </c:layout>
      <c:pie3DChart>
        <c:varyColors val="1"/>
        <c:ser>
          <c:idx val="0"/>
          <c:order val="0"/>
          <c:tx>
            <c:strRef>
              <c:f>Sheet1!$A$26</c:f>
              <c:strCache>
                <c:ptCount val="1"/>
                <c:pt idx="0">
                  <c:v>ปี 2562(มิ.ย.62)</c:v>
                </c:pt>
              </c:strCache>
            </c:strRef>
          </c:tx>
          <c:dPt>
            <c:idx val="0"/>
            <c:bubble3D val="0"/>
            <c:spPr>
              <a:solidFill>
                <a:srgbClr val="FF5353"/>
              </a:solidFill>
            </c:spPr>
          </c:dPt>
          <c:dPt>
            <c:idx val="1"/>
            <c:bubble3D val="0"/>
            <c:spPr>
              <a:solidFill>
                <a:srgbClr val="92D050"/>
              </a:solidFill>
            </c:spPr>
          </c:dPt>
          <c:dPt>
            <c:idx val="2"/>
            <c:bubble3D val="0"/>
            <c:spPr>
              <a:solidFill>
                <a:srgbClr val="00B0F0"/>
              </a:solidFill>
            </c:spPr>
          </c:dPt>
          <c:dLbls>
            <c:dLbl>
              <c:idx val="0"/>
              <c:layout>
                <c:manualLayout>
                  <c:x val="-0.10151771653543312"/>
                  <c:y val="-0.3140660542432195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11203734653728512"/>
                  <c:y val="1.541557305336832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4974719050217576E-3"/>
                  <c:y val="-3.065726159230096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8688144231291998"/>
                  <c:y val="-3.065726159230096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600"/>
                </a:pPr>
                <a:endParaRPr lang="th-TH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Sheet1!$B$25:$E$25</c:f>
              <c:strCache>
                <c:ptCount val="4"/>
                <c:pt idx="0">
                  <c:v>ยาบ้า</c:v>
                </c:pt>
                <c:pt idx="1">
                  <c:v>กัญชา</c:v>
                </c:pt>
                <c:pt idx="2">
                  <c:v>ไอซ์</c:v>
                </c:pt>
                <c:pt idx="3">
                  <c:v>อื่น</c:v>
                </c:pt>
              </c:strCache>
            </c:strRef>
          </c:cat>
          <c:val>
            <c:numRef>
              <c:f>Sheet1!$B$26:$E$26</c:f>
              <c:numCache>
                <c:formatCode>General</c:formatCode>
                <c:ptCount val="4"/>
                <c:pt idx="0">
                  <c:v>92.58</c:v>
                </c:pt>
                <c:pt idx="1">
                  <c:v>3.64</c:v>
                </c:pt>
                <c:pt idx="2">
                  <c:v>1.21</c:v>
                </c:pt>
                <c:pt idx="3">
                  <c:v>0.15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>
          <a:latin typeface="TH SarabunPSK" pitchFamily="34" charset="-34"/>
          <a:cs typeface="TH SarabunPSK" pitchFamily="34" charset="-34"/>
        </a:defRPr>
      </a:pPr>
      <a:endParaRPr lang="th-TH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E5FBDB-E3A6-4F00-8C48-838A5909FF64}" type="doc">
      <dgm:prSet loTypeId="urn:microsoft.com/office/officeart/2005/8/layout/vList6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th-TH"/>
        </a:p>
      </dgm:t>
    </dgm:pt>
    <dgm:pt modelId="{42A0119C-CC84-4B11-828F-07CF627CD0B3}">
      <dgm:prSet phldrT="[ข้อความ]" custT="1"/>
      <dgm:spPr>
        <a:solidFill>
          <a:srgbClr val="D86748"/>
        </a:solidFill>
      </dgm:spPr>
      <dgm:t>
        <a:bodyPr/>
        <a:lstStyle/>
        <a:p>
          <a:pPr algn="ctr" rtl="0"/>
          <a:r>
            <a:rPr lang="th-TH" sz="32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ผลการดำเนินงาน จ.สุโขทัย</a:t>
          </a:r>
        </a:p>
        <a:p>
          <a:pPr algn="ctr" rtl="0"/>
          <a:r>
            <a:rPr lang="th-TH" sz="32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ปีงบประมาณ 2562</a:t>
          </a:r>
        </a:p>
        <a:p>
          <a:pPr algn="ctr" rtl="0"/>
          <a:r>
            <a:rPr lang="th-TH" sz="32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(ต.ค. 61 – มิ.ย. 62 )    </a:t>
          </a:r>
          <a:r>
            <a:rPr lang="th-TH" sz="35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    </a:t>
          </a:r>
          <a:endParaRPr lang="th-TH" sz="3500" b="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TH SarabunPSK" pitchFamily="34" charset="-34"/>
            <a:ea typeface="Tahoma" pitchFamily="34" charset="0"/>
            <a:cs typeface="TH SarabunPSK" pitchFamily="34" charset="-34"/>
          </a:endParaRPr>
        </a:p>
      </dgm:t>
    </dgm:pt>
    <dgm:pt modelId="{CE8A1E0C-3136-4A4B-9BF9-4B7F06258B19}" type="parTrans" cxnId="{42617682-3B53-4872-A4D8-4C74D6AFEC8A}">
      <dgm:prSet/>
      <dgm:spPr/>
      <dgm:t>
        <a:bodyPr/>
        <a:lstStyle/>
        <a:p>
          <a:pPr algn="ctr"/>
          <a:endParaRPr lang="th-TH" sz="2400" b="1">
            <a:latin typeface="TH SarabunPSK" pitchFamily="34" charset="-34"/>
            <a:ea typeface="Tahoma" pitchFamily="34" charset="0"/>
            <a:cs typeface="TH SarabunPSK" pitchFamily="34" charset="-34"/>
          </a:endParaRPr>
        </a:p>
      </dgm:t>
    </dgm:pt>
    <dgm:pt modelId="{984D118D-3525-4A1F-9B0E-95D308122CE1}" type="sibTrans" cxnId="{42617682-3B53-4872-A4D8-4C74D6AFEC8A}">
      <dgm:prSet/>
      <dgm:spPr/>
      <dgm:t>
        <a:bodyPr/>
        <a:lstStyle/>
        <a:p>
          <a:pPr algn="ctr"/>
          <a:endParaRPr lang="th-TH" sz="2400" b="1">
            <a:latin typeface="TH SarabunPSK" pitchFamily="34" charset="-34"/>
            <a:ea typeface="Tahoma" pitchFamily="34" charset="0"/>
            <a:cs typeface="TH SarabunPSK" pitchFamily="34" charset="-34"/>
          </a:endParaRPr>
        </a:p>
      </dgm:t>
    </dgm:pt>
    <dgm:pt modelId="{E8243285-669B-42D8-AAD9-EB7C591874AD}">
      <dgm:prSet phldrT="[ข้อความ]" custT="1"/>
      <dgm:spPr/>
      <dgm:t>
        <a:bodyPr/>
        <a:lstStyle/>
        <a:p>
          <a:pPr marL="228600" algn="l" rtl="0"/>
          <a:r>
            <a:rPr lang="en-US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RDU </a:t>
          </a:r>
          <a:r>
            <a:rPr lang="th-TH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ขั้นที่ 1</a:t>
          </a:r>
          <a:r>
            <a:rPr lang="en-US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=</a:t>
          </a:r>
          <a:r>
            <a:rPr lang="th-TH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100</a:t>
          </a:r>
          <a:r>
            <a:rPr lang="en-US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%</a:t>
          </a:r>
          <a:r>
            <a:rPr lang="th-TH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 (9 แห่ง) </a:t>
          </a:r>
          <a:r>
            <a:rPr lang="th-TH" sz="2600" b="1" dirty="0" smtClean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ผ่านเกณฑ์</a:t>
          </a:r>
          <a:endParaRPr lang="th-TH" sz="2600" b="1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TH SarabunPSK" pitchFamily="34" charset="-34"/>
            <a:ea typeface="Tahoma" pitchFamily="34" charset="0"/>
            <a:cs typeface="TH SarabunPSK" pitchFamily="34" charset="-34"/>
          </a:endParaRPr>
        </a:p>
      </dgm:t>
    </dgm:pt>
    <dgm:pt modelId="{70AE475A-BC29-41F2-B41F-92D59D0943D9}" type="parTrans" cxnId="{096901E9-CD5B-4696-B136-60924C7866A9}">
      <dgm:prSet/>
      <dgm:spPr/>
      <dgm:t>
        <a:bodyPr/>
        <a:lstStyle/>
        <a:p>
          <a:pPr algn="ctr"/>
          <a:endParaRPr lang="th-TH" sz="2400" b="1">
            <a:latin typeface="TH SarabunPSK" pitchFamily="34" charset="-34"/>
            <a:cs typeface="TH SarabunPSK" pitchFamily="34" charset="-34"/>
          </a:endParaRPr>
        </a:p>
      </dgm:t>
    </dgm:pt>
    <dgm:pt modelId="{0D26963A-21F5-456C-A58F-146997DF5D6B}" type="sibTrans" cxnId="{096901E9-CD5B-4696-B136-60924C7866A9}">
      <dgm:prSet/>
      <dgm:spPr/>
      <dgm:t>
        <a:bodyPr/>
        <a:lstStyle/>
        <a:p>
          <a:pPr algn="ctr"/>
          <a:endParaRPr lang="th-TH" sz="2400" b="1">
            <a:latin typeface="TH SarabunPSK" pitchFamily="34" charset="-34"/>
            <a:cs typeface="TH SarabunPSK" pitchFamily="34" charset="-34"/>
          </a:endParaRPr>
        </a:p>
      </dgm:t>
    </dgm:pt>
    <dgm:pt modelId="{E430C37E-3B8C-4437-99AF-3F0AA64626B2}">
      <dgm:prSet phldrT="[ข้อความ]" custT="1"/>
      <dgm:spPr/>
      <dgm:t>
        <a:bodyPr/>
        <a:lstStyle/>
        <a:p>
          <a:pPr marL="228600" algn="l" rtl="0"/>
          <a:r>
            <a:rPr lang="en-US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RDU </a:t>
          </a:r>
          <a:r>
            <a:rPr lang="th-TH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ขั้นที่ 2</a:t>
          </a:r>
          <a:r>
            <a:rPr lang="en-US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=</a:t>
          </a:r>
          <a:r>
            <a:rPr lang="th-TH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22.22</a:t>
          </a:r>
          <a:r>
            <a:rPr lang="en-US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%</a:t>
          </a:r>
          <a:r>
            <a:rPr lang="th-TH" sz="2600" b="1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 (2แห่ง) </a:t>
          </a:r>
          <a:r>
            <a:rPr lang="th-TH" sz="2600" b="1" dirty="0" smtClean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ผ่านเกณฑ์ </a:t>
          </a:r>
          <a:endParaRPr lang="th-TH" sz="2000" b="1" dirty="0">
            <a:solidFill>
              <a:schemeClr val="tx1"/>
            </a:solidFill>
            <a:effectLst/>
            <a:latin typeface="TH SarabunPSK" pitchFamily="34" charset="-34"/>
            <a:ea typeface="Tahoma" pitchFamily="34" charset="0"/>
            <a:cs typeface="TH SarabunPSK" pitchFamily="34" charset="-34"/>
          </a:endParaRPr>
        </a:p>
      </dgm:t>
    </dgm:pt>
    <dgm:pt modelId="{684ACCDB-8E32-4389-B6AF-5EEB1E4A985D}" type="sibTrans" cxnId="{AD968551-3A1F-47C8-AFDA-3F7FD90FE8ED}">
      <dgm:prSet/>
      <dgm:spPr/>
      <dgm:t>
        <a:bodyPr/>
        <a:lstStyle/>
        <a:p>
          <a:endParaRPr lang="th-TH"/>
        </a:p>
      </dgm:t>
    </dgm:pt>
    <dgm:pt modelId="{CF727AC8-8E89-426A-9C44-8D9601564CEE}" type="parTrans" cxnId="{AD968551-3A1F-47C8-AFDA-3F7FD90FE8ED}">
      <dgm:prSet/>
      <dgm:spPr/>
      <dgm:t>
        <a:bodyPr/>
        <a:lstStyle/>
        <a:p>
          <a:endParaRPr lang="th-TH"/>
        </a:p>
      </dgm:t>
    </dgm:pt>
    <dgm:pt modelId="{3F6A8202-01D6-49DB-AB76-51220FFC406B}">
      <dgm:prSet phldrT="[ข้อความ]" custT="1"/>
      <dgm:spPr/>
      <dgm:t>
        <a:bodyPr/>
        <a:lstStyle/>
        <a:p>
          <a:pPr marL="720000" algn="l" rtl="0"/>
          <a:r>
            <a:rPr lang="en-US" sz="2600" b="1" dirty="0" smtClean="0"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RDU1</a:t>
          </a:r>
          <a:r>
            <a:rPr lang="th-TH" sz="2600" b="1" dirty="0" smtClean="0"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(รพ.) ร้อยละ 22.22 (1 แห่ง)</a:t>
          </a:r>
          <a:endParaRPr lang="th-TH" sz="2600" b="1" dirty="0"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TH SarabunPSK" pitchFamily="34" charset="-34"/>
            <a:ea typeface="Tahoma" pitchFamily="34" charset="0"/>
            <a:cs typeface="TH SarabunPSK" pitchFamily="34" charset="-34"/>
          </a:endParaRPr>
        </a:p>
      </dgm:t>
    </dgm:pt>
    <dgm:pt modelId="{0C78A88A-E067-4EDD-B964-7B014BBDCF18}" type="parTrans" cxnId="{03B745F7-E561-470A-904B-B800F9D8B2E0}">
      <dgm:prSet/>
      <dgm:spPr/>
      <dgm:t>
        <a:bodyPr/>
        <a:lstStyle/>
        <a:p>
          <a:endParaRPr lang="th-TH"/>
        </a:p>
      </dgm:t>
    </dgm:pt>
    <dgm:pt modelId="{EF428160-36AD-4F1C-9010-30F13781D68A}" type="sibTrans" cxnId="{03B745F7-E561-470A-904B-B800F9D8B2E0}">
      <dgm:prSet/>
      <dgm:spPr/>
      <dgm:t>
        <a:bodyPr/>
        <a:lstStyle/>
        <a:p>
          <a:endParaRPr lang="th-TH"/>
        </a:p>
      </dgm:t>
    </dgm:pt>
    <dgm:pt modelId="{18C48CE0-204A-4746-9065-9E7F1C8BB1EC}">
      <dgm:prSet custT="1"/>
      <dgm:spPr/>
      <dgm:t>
        <a:bodyPr/>
        <a:lstStyle/>
        <a:p>
          <a:pPr marL="228600" rtl="0"/>
          <a:r>
            <a:rPr lang="en-US" sz="26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AMR </a:t>
          </a:r>
          <a:r>
            <a:rPr lang="th-TH" sz="26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ระดับ </a:t>
          </a:r>
          <a:r>
            <a:rPr lang="en-US" sz="26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intermediate=1</a:t>
          </a:r>
          <a:r>
            <a:rPr lang="th-TH" sz="26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00</a:t>
          </a:r>
          <a:r>
            <a:rPr lang="en-US" sz="26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%</a:t>
          </a:r>
          <a:r>
            <a:rPr lang="th-TH" sz="2600" b="1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 (2 แห่ง)  </a:t>
          </a:r>
          <a:r>
            <a:rPr lang="th-TH" sz="2600" b="1" dirty="0" smtClean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ผ่านเกณ</a:t>
          </a:r>
          <a:r>
            <a:rPr lang="th-TH" sz="2800" b="1" dirty="0" smtClean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ฑ์</a:t>
          </a:r>
          <a:endParaRPr lang="th-TH" sz="2800" b="1" dirty="0"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TH SarabunPSK" pitchFamily="34" charset="-34"/>
            <a:ea typeface="Tahoma" pitchFamily="34" charset="0"/>
            <a:cs typeface="TH SarabunPSK" pitchFamily="34" charset="-34"/>
          </a:endParaRPr>
        </a:p>
      </dgm:t>
    </dgm:pt>
    <dgm:pt modelId="{3B671D60-C5B5-4981-97E4-83D028DA5BAD}" type="parTrans" cxnId="{03F1C97D-5649-462A-A1CF-A612EA392ADE}">
      <dgm:prSet/>
      <dgm:spPr/>
      <dgm:t>
        <a:bodyPr/>
        <a:lstStyle/>
        <a:p>
          <a:endParaRPr lang="th-TH"/>
        </a:p>
      </dgm:t>
    </dgm:pt>
    <dgm:pt modelId="{9F4B776E-96D9-44D9-A731-054E66614543}" type="sibTrans" cxnId="{03F1C97D-5649-462A-A1CF-A612EA392ADE}">
      <dgm:prSet/>
      <dgm:spPr/>
      <dgm:t>
        <a:bodyPr/>
        <a:lstStyle/>
        <a:p>
          <a:endParaRPr lang="th-TH"/>
        </a:p>
      </dgm:t>
    </dgm:pt>
    <dgm:pt modelId="{B28566EE-1444-40F9-99E7-639FA1696AF1}">
      <dgm:prSet phldrT="[ข้อความ]" custT="1"/>
      <dgm:spPr/>
      <dgm:t>
        <a:bodyPr/>
        <a:lstStyle/>
        <a:p>
          <a:pPr marL="720000" algn="l" rtl="0"/>
          <a:r>
            <a:rPr lang="en-US" sz="2600" b="1" dirty="0" smtClean="0"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RDU2</a:t>
          </a:r>
          <a:r>
            <a:rPr lang="th-TH" sz="2600" b="1" dirty="0" smtClean="0"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(รพ.สต.)  ร้อยละ 100 (9 แห่ง)</a:t>
          </a:r>
          <a:endParaRPr lang="th-TH" sz="2600" b="1" dirty="0"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TH SarabunPSK" pitchFamily="34" charset="-34"/>
            <a:ea typeface="Tahoma" pitchFamily="34" charset="0"/>
            <a:cs typeface="TH SarabunPSK" pitchFamily="34" charset="-34"/>
          </a:endParaRPr>
        </a:p>
      </dgm:t>
    </dgm:pt>
    <dgm:pt modelId="{B50C5C97-DA43-4988-B2CE-590695854720}" type="sibTrans" cxnId="{5AA7350C-0614-4812-A389-77CA97B4E2B9}">
      <dgm:prSet/>
      <dgm:spPr/>
      <dgm:t>
        <a:bodyPr/>
        <a:lstStyle/>
        <a:p>
          <a:endParaRPr lang="th-TH"/>
        </a:p>
      </dgm:t>
    </dgm:pt>
    <dgm:pt modelId="{AC95B390-12B1-4482-8844-543BF48D251F}" type="parTrans" cxnId="{5AA7350C-0614-4812-A389-77CA97B4E2B9}">
      <dgm:prSet/>
      <dgm:spPr/>
      <dgm:t>
        <a:bodyPr/>
        <a:lstStyle/>
        <a:p>
          <a:endParaRPr lang="th-TH"/>
        </a:p>
      </dgm:t>
    </dgm:pt>
    <dgm:pt modelId="{05B2E44E-28C7-487A-802E-CB07CA75EEFB}" type="pres">
      <dgm:prSet presAssocID="{0CE5FBDB-E3A6-4F00-8C48-838A5909FF64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th-TH"/>
        </a:p>
      </dgm:t>
    </dgm:pt>
    <dgm:pt modelId="{BD30CDC0-D0A1-469A-A644-DCDD0901F525}" type="pres">
      <dgm:prSet presAssocID="{42A0119C-CC84-4B11-828F-07CF627CD0B3}" presName="linNode" presStyleCnt="0"/>
      <dgm:spPr/>
    </dgm:pt>
    <dgm:pt modelId="{F57817E5-54DF-47E5-A379-E9EFA3B492CC}" type="pres">
      <dgm:prSet presAssocID="{42A0119C-CC84-4B11-828F-07CF627CD0B3}" presName="parent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  <dgm:pt modelId="{BFA971EB-0677-4FEB-92D4-052611D4958E}" type="pres">
      <dgm:prSet presAssocID="{42A0119C-CC84-4B11-828F-07CF627CD0B3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th-TH"/>
        </a:p>
      </dgm:t>
    </dgm:pt>
  </dgm:ptLst>
  <dgm:cxnLst>
    <dgm:cxn modelId="{978EEA6F-121F-4868-B569-3EA7A53C17C3}" type="presOf" srcId="{3F6A8202-01D6-49DB-AB76-51220FFC406B}" destId="{BFA971EB-0677-4FEB-92D4-052611D4958E}" srcOrd="0" destOrd="2" presId="urn:microsoft.com/office/officeart/2005/8/layout/vList6"/>
    <dgm:cxn modelId="{F69525F6-BF88-4050-B7C4-4F54CE11E489}" type="presOf" srcId="{B28566EE-1444-40F9-99E7-639FA1696AF1}" destId="{BFA971EB-0677-4FEB-92D4-052611D4958E}" srcOrd="0" destOrd="3" presId="urn:microsoft.com/office/officeart/2005/8/layout/vList6"/>
    <dgm:cxn modelId="{42617682-3B53-4872-A4D8-4C74D6AFEC8A}" srcId="{0CE5FBDB-E3A6-4F00-8C48-838A5909FF64}" destId="{42A0119C-CC84-4B11-828F-07CF627CD0B3}" srcOrd="0" destOrd="0" parTransId="{CE8A1E0C-3136-4A4B-9BF9-4B7F06258B19}" sibTransId="{984D118D-3525-4A1F-9B0E-95D308122CE1}"/>
    <dgm:cxn modelId="{5AA7350C-0614-4812-A389-77CA97B4E2B9}" srcId="{E430C37E-3B8C-4437-99AF-3F0AA64626B2}" destId="{B28566EE-1444-40F9-99E7-639FA1696AF1}" srcOrd="1" destOrd="0" parTransId="{AC95B390-12B1-4482-8844-543BF48D251F}" sibTransId="{B50C5C97-DA43-4988-B2CE-590695854720}"/>
    <dgm:cxn modelId="{FD502236-EA2B-4667-B2C2-031F41CFC8FF}" type="presOf" srcId="{E430C37E-3B8C-4437-99AF-3F0AA64626B2}" destId="{BFA971EB-0677-4FEB-92D4-052611D4958E}" srcOrd="0" destOrd="1" presId="urn:microsoft.com/office/officeart/2005/8/layout/vList6"/>
    <dgm:cxn modelId="{03B745F7-E561-470A-904B-B800F9D8B2E0}" srcId="{E430C37E-3B8C-4437-99AF-3F0AA64626B2}" destId="{3F6A8202-01D6-49DB-AB76-51220FFC406B}" srcOrd="0" destOrd="0" parTransId="{0C78A88A-E067-4EDD-B964-7B014BBDCF18}" sibTransId="{EF428160-36AD-4F1C-9010-30F13781D68A}"/>
    <dgm:cxn modelId="{03F1C97D-5649-462A-A1CF-A612EA392ADE}" srcId="{42A0119C-CC84-4B11-828F-07CF627CD0B3}" destId="{18C48CE0-204A-4746-9065-9E7F1C8BB1EC}" srcOrd="2" destOrd="0" parTransId="{3B671D60-C5B5-4981-97E4-83D028DA5BAD}" sibTransId="{9F4B776E-96D9-44D9-A731-054E66614543}"/>
    <dgm:cxn modelId="{9BB3C69D-F5E2-4ECF-BC3A-29873B853BAC}" type="presOf" srcId="{42A0119C-CC84-4B11-828F-07CF627CD0B3}" destId="{F57817E5-54DF-47E5-A379-E9EFA3B492CC}" srcOrd="0" destOrd="0" presId="urn:microsoft.com/office/officeart/2005/8/layout/vList6"/>
    <dgm:cxn modelId="{AD968551-3A1F-47C8-AFDA-3F7FD90FE8ED}" srcId="{42A0119C-CC84-4B11-828F-07CF627CD0B3}" destId="{E430C37E-3B8C-4437-99AF-3F0AA64626B2}" srcOrd="1" destOrd="0" parTransId="{CF727AC8-8E89-426A-9C44-8D9601564CEE}" sibTransId="{684ACCDB-8E32-4389-B6AF-5EEB1E4A985D}"/>
    <dgm:cxn modelId="{096901E9-CD5B-4696-B136-60924C7866A9}" srcId="{42A0119C-CC84-4B11-828F-07CF627CD0B3}" destId="{E8243285-669B-42D8-AAD9-EB7C591874AD}" srcOrd="0" destOrd="0" parTransId="{70AE475A-BC29-41F2-B41F-92D59D0943D9}" sibTransId="{0D26963A-21F5-456C-A58F-146997DF5D6B}"/>
    <dgm:cxn modelId="{0846D360-4A3B-44FE-A2F0-5EF38642D640}" type="presOf" srcId="{18C48CE0-204A-4746-9065-9E7F1C8BB1EC}" destId="{BFA971EB-0677-4FEB-92D4-052611D4958E}" srcOrd="0" destOrd="4" presId="urn:microsoft.com/office/officeart/2005/8/layout/vList6"/>
    <dgm:cxn modelId="{5D622ABB-E623-415B-8AF9-DF3B698AA6EF}" type="presOf" srcId="{E8243285-669B-42D8-AAD9-EB7C591874AD}" destId="{BFA971EB-0677-4FEB-92D4-052611D4958E}" srcOrd="0" destOrd="0" presId="urn:microsoft.com/office/officeart/2005/8/layout/vList6"/>
    <dgm:cxn modelId="{34C51E26-C47A-4FD9-B4A8-D11C80655D99}" type="presOf" srcId="{0CE5FBDB-E3A6-4F00-8C48-838A5909FF64}" destId="{05B2E44E-28C7-487A-802E-CB07CA75EEFB}" srcOrd="0" destOrd="0" presId="urn:microsoft.com/office/officeart/2005/8/layout/vList6"/>
    <dgm:cxn modelId="{67DF8794-890E-453E-ABCF-94C204361EB9}" type="presParOf" srcId="{05B2E44E-28C7-487A-802E-CB07CA75EEFB}" destId="{BD30CDC0-D0A1-469A-A644-DCDD0901F525}" srcOrd="0" destOrd="0" presId="urn:microsoft.com/office/officeart/2005/8/layout/vList6"/>
    <dgm:cxn modelId="{2F619FDC-50C2-47C2-BE99-2C93D08922C5}" type="presParOf" srcId="{BD30CDC0-D0A1-469A-A644-DCDD0901F525}" destId="{F57817E5-54DF-47E5-A379-E9EFA3B492CC}" srcOrd="0" destOrd="0" presId="urn:microsoft.com/office/officeart/2005/8/layout/vList6"/>
    <dgm:cxn modelId="{CBE0A474-D780-488F-AFF0-D86C708E18E2}" type="presParOf" srcId="{BD30CDC0-D0A1-469A-A644-DCDD0901F525}" destId="{BFA971EB-0677-4FEB-92D4-052611D4958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971EB-0677-4FEB-92D4-052611D4958E}">
      <dsp:nvSpPr>
        <dsp:cNvPr id="0" name=""/>
        <dsp:cNvSpPr/>
      </dsp:nvSpPr>
      <dsp:spPr>
        <a:xfrm>
          <a:off x="3614598" y="1143"/>
          <a:ext cx="5421897" cy="23400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510" tIns="16510" rIns="16510" bIns="16510" numCol="1" spcCol="1270" anchor="t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RDU </a:t>
          </a:r>
          <a:r>
            <a:rPr lang="th-TH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ขั้นที่ 1</a:t>
          </a:r>
          <a:r>
            <a:rPr lang="en-US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=</a:t>
          </a:r>
          <a:r>
            <a:rPr lang="th-TH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100</a:t>
          </a:r>
          <a:r>
            <a:rPr lang="en-US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%</a:t>
          </a:r>
          <a:r>
            <a:rPr lang="th-TH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 (9 แห่ง) </a:t>
          </a:r>
          <a:r>
            <a:rPr lang="th-TH" sz="2600" b="1" kern="1200" dirty="0" smtClean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ผ่านเกณฑ์</a:t>
          </a:r>
          <a:endParaRPr lang="th-TH" sz="2600" b="1" kern="1200" dirty="0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TH SarabunPSK" pitchFamily="34" charset="-34"/>
            <a:ea typeface="Tahoma" pitchFamily="34" charset="0"/>
            <a:cs typeface="TH SarabunPSK" pitchFamily="34" charset="-34"/>
          </a:endParaRP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RDU </a:t>
          </a:r>
          <a:r>
            <a:rPr lang="th-TH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ขั้นที่ 2</a:t>
          </a:r>
          <a:r>
            <a:rPr lang="en-US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=</a:t>
          </a:r>
          <a:r>
            <a:rPr lang="th-TH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22.22</a:t>
          </a:r>
          <a:r>
            <a:rPr lang="en-US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%</a:t>
          </a:r>
          <a:r>
            <a:rPr lang="th-TH" sz="2600" b="1" kern="1200" dirty="0" smtClean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 (2แห่ง) </a:t>
          </a:r>
          <a:r>
            <a:rPr lang="th-TH" sz="2600" b="1" kern="1200" dirty="0" smtClean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ผ่านเกณฑ์ </a:t>
          </a:r>
          <a:endParaRPr lang="th-TH" sz="2000" b="1" kern="1200" dirty="0">
            <a:solidFill>
              <a:schemeClr val="tx1"/>
            </a:solidFill>
            <a:effectLst/>
            <a:latin typeface="TH SarabunPSK" pitchFamily="34" charset="-34"/>
            <a:ea typeface="Tahoma" pitchFamily="34" charset="0"/>
            <a:cs typeface="TH SarabunPSK" pitchFamily="34" charset="-34"/>
          </a:endParaRPr>
        </a:p>
        <a:p>
          <a:pPr marL="720000" lvl="2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kern="1200" dirty="0" smtClean="0"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RDU1</a:t>
          </a:r>
          <a:r>
            <a:rPr lang="th-TH" sz="2600" b="1" kern="1200" dirty="0" smtClean="0"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(รพ.) ร้อยละ 22.22 (1 แห่ง)</a:t>
          </a:r>
          <a:endParaRPr lang="th-TH" sz="2600" b="1" kern="1200" dirty="0"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TH SarabunPSK" pitchFamily="34" charset="-34"/>
            <a:ea typeface="Tahoma" pitchFamily="34" charset="0"/>
            <a:cs typeface="TH SarabunPSK" pitchFamily="34" charset="-34"/>
          </a:endParaRPr>
        </a:p>
        <a:p>
          <a:pPr marL="720000" lvl="2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kern="1200" dirty="0" smtClean="0"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RDU2</a:t>
          </a:r>
          <a:r>
            <a:rPr lang="th-TH" sz="2600" b="1" kern="1200" dirty="0" smtClean="0"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(รพ.สต.)  ร้อยละ 100 (9 แห่ง)</a:t>
          </a:r>
          <a:endParaRPr lang="th-TH" sz="2600" b="1" kern="1200" dirty="0">
            <a:solidFill>
              <a:schemeClr val="accent5">
                <a:lumMod val="7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TH SarabunPSK" pitchFamily="34" charset="-34"/>
            <a:ea typeface="Tahoma" pitchFamily="34" charset="0"/>
            <a:cs typeface="TH SarabunPSK" pitchFamily="34" charset="-34"/>
          </a:endParaRPr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b="1" kern="12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AMR </a:t>
          </a:r>
          <a:r>
            <a:rPr lang="th-TH" sz="2600" b="1" kern="12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ระดับ </a:t>
          </a:r>
          <a:r>
            <a:rPr lang="en-US" sz="2600" b="1" kern="12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intermediate=1</a:t>
          </a:r>
          <a:r>
            <a:rPr lang="th-TH" sz="2600" b="1" kern="12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00</a:t>
          </a:r>
          <a:r>
            <a:rPr lang="en-US" sz="2600" b="1" kern="12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%</a:t>
          </a:r>
          <a:r>
            <a:rPr lang="th-TH" sz="2600" b="1" kern="1200" dirty="0" smtClean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 (2 แห่ง)  </a:t>
          </a:r>
          <a:r>
            <a:rPr lang="th-TH" sz="2600" b="1" kern="1200" dirty="0" smtClean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ผ่านเกณ</a:t>
          </a:r>
          <a:r>
            <a:rPr lang="th-TH" sz="2800" b="1" kern="1200" dirty="0" smtClean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ฑ์</a:t>
          </a:r>
          <a:endParaRPr lang="th-TH" sz="2800" b="1" kern="1200" dirty="0">
            <a:solidFill>
              <a:schemeClr val="tx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latin typeface="TH SarabunPSK" pitchFamily="34" charset="-34"/>
            <a:ea typeface="Tahoma" pitchFamily="34" charset="0"/>
            <a:cs typeface="TH SarabunPSK" pitchFamily="34" charset="-34"/>
          </a:endParaRPr>
        </a:p>
      </dsp:txBody>
      <dsp:txXfrm>
        <a:off x="3614598" y="293655"/>
        <a:ext cx="4544360" cy="1755075"/>
      </dsp:txXfrm>
    </dsp:sp>
    <dsp:sp modelId="{F57817E5-54DF-47E5-A379-E9EFA3B492CC}">
      <dsp:nvSpPr>
        <dsp:cNvPr id="0" name=""/>
        <dsp:cNvSpPr/>
      </dsp:nvSpPr>
      <dsp:spPr>
        <a:xfrm>
          <a:off x="0" y="1143"/>
          <a:ext cx="3614598" cy="2340099"/>
        </a:xfrm>
        <a:prstGeom prst="roundRect">
          <a:avLst/>
        </a:prstGeom>
        <a:solidFill>
          <a:srgbClr val="D8674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ผลการดำเนินงาน จ.สุโขทัย</a:t>
          </a:r>
        </a:p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ปีงบประมาณ 2562</a:t>
          </a:r>
        </a:p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32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(ต.ค. 61 – มิ.ย. 62 )    </a:t>
          </a:r>
          <a:r>
            <a:rPr lang="th-TH" sz="3500" b="0" kern="120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H SarabunPSK" pitchFamily="34" charset="-34"/>
              <a:ea typeface="Tahoma" pitchFamily="34" charset="0"/>
              <a:cs typeface="TH SarabunPSK" pitchFamily="34" charset="-34"/>
            </a:rPr>
            <a:t>    </a:t>
          </a:r>
          <a:endParaRPr lang="th-TH" sz="3500" b="0" kern="1200" cap="none" spc="0" dirty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  <a:latin typeface="TH SarabunPSK" pitchFamily="34" charset="-34"/>
            <a:ea typeface="Tahoma" pitchFamily="34" charset="0"/>
            <a:cs typeface="TH SarabunPSK" pitchFamily="34" charset="-34"/>
          </a:endParaRPr>
        </a:p>
      </dsp:txBody>
      <dsp:txXfrm>
        <a:off x="114234" y="115377"/>
        <a:ext cx="3386130" cy="2111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3" y="6"/>
            <a:ext cx="3170238" cy="479425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4143376" y="6"/>
            <a:ext cx="3170238" cy="479425"/>
          </a:xfrm>
          <a:prstGeom prst="rect">
            <a:avLst/>
          </a:prstGeom>
        </p:spPr>
        <p:txBody>
          <a:bodyPr vert="horz" lIns="91420" tIns="45710" rIns="91420" bIns="45710" rtlCol="0"/>
          <a:lstStyle>
            <a:lvl1pPr algn="r">
              <a:defRPr sz="1200"/>
            </a:lvl1pPr>
          </a:lstStyle>
          <a:p>
            <a:fld id="{A67F659F-E39E-420D-A33F-6244A0A26122}" type="datetimeFigureOut">
              <a:rPr lang="th-TH" smtClean="0"/>
              <a:t>19/07/62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3" y="9120190"/>
            <a:ext cx="3170238" cy="479425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4143376" y="9120190"/>
            <a:ext cx="3170238" cy="479425"/>
          </a:xfrm>
          <a:prstGeom prst="rect">
            <a:avLst/>
          </a:prstGeom>
        </p:spPr>
        <p:txBody>
          <a:bodyPr vert="horz" lIns="91420" tIns="45710" rIns="91420" bIns="45710" rtlCol="0" anchor="b"/>
          <a:lstStyle>
            <a:lvl1pPr algn="r">
              <a:defRPr sz="1200"/>
            </a:lvl1pPr>
          </a:lstStyle>
          <a:p>
            <a:fld id="{07AB1194-192B-4733-833D-9210A4E591A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0050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5" y="2"/>
            <a:ext cx="3169918" cy="480060"/>
          </a:xfrm>
          <a:prstGeom prst="rect">
            <a:avLst/>
          </a:prstGeom>
        </p:spPr>
        <p:txBody>
          <a:bodyPr vert="horz" lIns="96100" tIns="48050" rIns="96100" bIns="48050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4143592" y="2"/>
            <a:ext cx="3169918" cy="480060"/>
          </a:xfrm>
          <a:prstGeom prst="rect">
            <a:avLst/>
          </a:prstGeom>
        </p:spPr>
        <p:txBody>
          <a:bodyPr vert="horz" lIns="96100" tIns="48050" rIns="96100" bIns="48050" rtlCol="0"/>
          <a:lstStyle>
            <a:lvl1pPr algn="r">
              <a:defRPr sz="1300"/>
            </a:lvl1pPr>
          </a:lstStyle>
          <a:p>
            <a:fld id="{913133A8-D1FA-4980-8C92-C82B1EAC52F4}" type="datetimeFigureOut">
              <a:rPr lang="th-TH" smtClean="0"/>
              <a:t>19/07/62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100" tIns="48050" rIns="96100" bIns="4805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731520" y="4560576"/>
            <a:ext cx="5852160" cy="4320540"/>
          </a:xfrm>
          <a:prstGeom prst="rect">
            <a:avLst/>
          </a:prstGeom>
        </p:spPr>
        <p:txBody>
          <a:bodyPr vert="horz" lIns="96100" tIns="48050" rIns="96100" bIns="48050" rtlCol="0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5" y="9119475"/>
            <a:ext cx="3169918" cy="480060"/>
          </a:xfrm>
          <a:prstGeom prst="rect">
            <a:avLst/>
          </a:prstGeom>
        </p:spPr>
        <p:txBody>
          <a:bodyPr vert="horz" lIns="96100" tIns="48050" rIns="96100" bIns="48050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4143592" y="9119475"/>
            <a:ext cx="3169918" cy="480060"/>
          </a:xfrm>
          <a:prstGeom prst="rect">
            <a:avLst/>
          </a:prstGeom>
        </p:spPr>
        <p:txBody>
          <a:bodyPr vert="horz" lIns="96100" tIns="48050" rIns="96100" bIns="48050" rtlCol="0" anchor="b"/>
          <a:lstStyle>
            <a:lvl1pPr algn="r">
              <a:defRPr sz="1300"/>
            </a:lvl1pPr>
          </a:lstStyle>
          <a:p>
            <a:fld id="{E4CCCCB6-0568-47D1-A13E-30D744739C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90846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h-TH" altLang="th-TH" smtClean="0"/>
          </a:p>
        </p:txBody>
      </p:sp>
      <p:sp>
        <p:nvSpPr>
          <p:cNvPr id="6148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fld id="{462AC04B-1F4B-453E-927C-AD0C88554B2C}" type="slidenum">
              <a:rPr lang="th-TH" altLang="th-TH"/>
              <a:pPr/>
              <a:t>17</a:t>
            </a:fld>
            <a:endParaRPr lang="th-TH" altLang="th-T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ตัวแทน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ตัวแทนบันทึกย่อ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th-TH" altLang="th-TH" sz="1900" smtClean="0"/>
          </a:p>
        </p:txBody>
      </p:sp>
      <p:sp>
        <p:nvSpPr>
          <p:cNvPr id="9220" name="ตัวแทน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fld id="{0B8CB29A-44E5-4722-B395-405812F31DAB}" type="slidenum">
              <a:rPr lang="th-TH" altLang="th-TH">
                <a:latin typeface="Arial" pitchFamily="34" charset="0"/>
                <a:cs typeface="Angsana New" pitchFamily="18" charset="-34"/>
              </a:rPr>
              <a:pPr/>
              <a:t>19</a:t>
            </a:fld>
            <a:endParaRPr lang="th-TH" altLang="th-TH">
              <a:latin typeface="Arial" pitchFamily="34" charset="0"/>
              <a:cs typeface="Angsana New" pitchFamily="18" charset="-3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คลิกเพื่อแก้ไขลักษณะชื่อเรื่องรองต้นแบบ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EEAD-5210-407D-98D8-1188C2FBBBB0}" type="datetime1">
              <a:rPr lang="th-TH" smtClean="0"/>
              <a:t>19/07/62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3687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CB436-856C-4E08-8CFD-360CD69F58F0}" type="datetime1">
              <a:rPr lang="th-TH" smtClean="0"/>
              <a:t>19/07/62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15805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3E4E3-9683-42A6-95C7-D640EF74D465}" type="datetime1">
              <a:rPr lang="th-TH" smtClean="0"/>
              <a:t>19/07/62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038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BD515-EC56-4714-80D7-BE01AA73F6DD}" type="datetime1">
              <a:rPr lang="th-TH" smtClean="0"/>
              <a:t>19/07/62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7652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9A703-83E2-4AC7-B278-96B8FAB0F94F}" type="datetime1">
              <a:rPr lang="th-TH" smtClean="0"/>
              <a:t>19/07/62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33427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A9A11-A40C-418D-AB4F-53A689DF10EB}" type="datetime1">
              <a:rPr lang="th-TH" smtClean="0"/>
              <a:t>19/07/62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410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C93D-A65A-443A-A89E-BAAF6DB4749F}" type="datetime1">
              <a:rPr lang="th-TH" smtClean="0"/>
              <a:t>19/07/62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48417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056BA-6C7B-4936-8AC3-5FFAC7CB39C1}" type="datetime1">
              <a:rPr lang="th-TH" smtClean="0"/>
              <a:t>19/07/62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700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4D02-9A7F-4A92-8B1B-A071FFA819DB}" type="datetime1">
              <a:rPr lang="th-TH" smtClean="0"/>
              <a:t>19/07/62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80120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E75CC-C301-4016-A0FF-0C09A9ED3D8C}" type="datetime1">
              <a:rPr lang="th-TH" smtClean="0"/>
              <a:t>19/07/62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650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E794-7E30-48C2-AE8F-58F1E08DB8B9}" type="datetime1">
              <a:rPr lang="th-TH" smtClean="0"/>
              <a:t>19/07/62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917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คลิกเพื่อแก้ไขลักษณะชื่อเรื่องต้นแบบ</a:t>
            </a:r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F87BA-235D-4F69-8EDC-2080E7E54B90}" type="datetime1">
              <a:rPr lang="th-TH" smtClean="0"/>
              <a:t>19/07/62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94561-6B81-42C6-83C0-28284B2C9B1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056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oleObject" Target="../embeddings/________Microsoft_Excel_97-20031.xls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gif"/><Relationship Id="rId7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3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11560" y="2553688"/>
            <a:ext cx="8153323" cy="2952328"/>
          </a:xfrm>
        </p:spPr>
        <p:txBody>
          <a:bodyPr>
            <a:normAutofit/>
          </a:bodyPr>
          <a:lstStyle/>
          <a:p>
            <a:pPr algn="r"/>
            <a:r>
              <a:rPr lang="th-TH" sz="3600" b="1" dirty="0">
                <a:solidFill>
                  <a:srgbClr val="0070C0"/>
                </a:solidFill>
                <a:latin typeface="TH Niramit AS" pitchFamily="2" charset="-34"/>
                <a:cs typeface="TH Niramit AS" pitchFamily="2" charset="-34"/>
              </a:rPr>
              <a:t>ยินดีต้อนรับ</a:t>
            </a:r>
            <a:br>
              <a:rPr lang="th-TH" sz="3600" b="1" dirty="0">
                <a:solidFill>
                  <a:srgbClr val="0070C0"/>
                </a:solidFill>
                <a:latin typeface="TH Niramit AS" pitchFamily="2" charset="-34"/>
                <a:cs typeface="TH Niramit AS" pitchFamily="2" charset="-34"/>
              </a:rPr>
            </a:br>
            <a:r>
              <a:rPr lang="th-TH" sz="3600" b="1" dirty="0">
                <a:solidFill>
                  <a:srgbClr val="0070C0"/>
                </a:solidFill>
                <a:latin typeface="TH Niramit AS" pitchFamily="2" charset="-34"/>
                <a:cs typeface="TH Niramit AS" pitchFamily="2" charset="-34"/>
              </a:rPr>
              <a:t>นายแพทย์ภาณุมาศ ญาณเวทย์สกุล</a:t>
            </a:r>
            <a:br>
              <a:rPr lang="th-TH" sz="3600" b="1" dirty="0">
                <a:solidFill>
                  <a:srgbClr val="0070C0"/>
                </a:solidFill>
                <a:latin typeface="TH Niramit AS" pitchFamily="2" charset="-34"/>
                <a:cs typeface="TH Niramit AS" pitchFamily="2" charset="-34"/>
              </a:rPr>
            </a:br>
            <a:r>
              <a:rPr lang="th-TH" sz="3600" b="1" dirty="0">
                <a:solidFill>
                  <a:srgbClr val="0070C0"/>
                </a:solidFill>
                <a:latin typeface="TH Niramit AS" pitchFamily="2" charset="-34"/>
                <a:cs typeface="TH Niramit AS" pitchFamily="2" charset="-34"/>
              </a:rPr>
              <a:t>ผู้ตรวจราชการกระทรวงสาธารณสุข เขตสุขภาพที่ 2</a:t>
            </a:r>
            <a:br>
              <a:rPr lang="th-TH" sz="3600" b="1" dirty="0">
                <a:solidFill>
                  <a:srgbClr val="0070C0"/>
                </a:solidFill>
                <a:latin typeface="TH Niramit AS" pitchFamily="2" charset="-34"/>
                <a:cs typeface="TH Niramit AS" pitchFamily="2" charset="-34"/>
              </a:rPr>
            </a:br>
            <a:r>
              <a:rPr lang="th-TH" sz="3600" b="1" dirty="0">
                <a:solidFill>
                  <a:srgbClr val="0070C0"/>
                </a:solidFill>
                <a:latin typeface="TH Niramit AS" pitchFamily="2" charset="-34"/>
                <a:cs typeface="TH Niramit AS" pitchFamily="2" charset="-34"/>
              </a:rPr>
              <a:t>  และคณะ ในโอกาสตรวจราชการ รอบที่ </a:t>
            </a:r>
            <a:r>
              <a:rPr lang="th-TH" sz="3600" b="1" dirty="0" smtClean="0">
                <a:solidFill>
                  <a:srgbClr val="0070C0"/>
                </a:solidFill>
                <a:latin typeface="TH Niramit AS" pitchFamily="2" charset="-34"/>
                <a:cs typeface="TH Niramit AS" pitchFamily="2" charset="-34"/>
              </a:rPr>
              <a:t>2/2562</a:t>
            </a:r>
            <a:endParaRPr lang="th-TH" sz="3600" b="1" dirty="0">
              <a:solidFill>
                <a:srgbClr val="0070C0"/>
              </a:solidFill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5804552" y="6460105"/>
            <a:ext cx="2408312" cy="504056"/>
          </a:xfrm>
        </p:spPr>
        <p:txBody>
          <a:bodyPr>
            <a:normAutofit fontScale="70000" lnSpcReduction="20000"/>
          </a:bodyPr>
          <a:lstStyle/>
          <a:p>
            <a:r>
              <a:rPr lang="th-TH" dirty="0">
                <a:latin typeface="TH Niramit AS" pitchFamily="2" charset="-34"/>
                <a:cs typeface="TH Niramit AS" pitchFamily="2" charset="-34"/>
              </a:rPr>
              <a:t>วันที่ 28 กุมภาพันธ์ 2562</a:t>
            </a:r>
          </a:p>
        </p:txBody>
      </p:sp>
      <p:sp>
        <p:nvSpPr>
          <p:cNvPr id="12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1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13" name="กลุ่ม 12"/>
          <p:cNvGrpSpPr/>
          <p:nvPr/>
        </p:nvGrpSpPr>
        <p:grpSpPr>
          <a:xfrm>
            <a:off x="441121" y="6324660"/>
            <a:ext cx="2213085" cy="435100"/>
            <a:chOff x="69777" y="6093297"/>
            <a:chExt cx="3422103" cy="672338"/>
          </a:xfrm>
        </p:grpSpPr>
        <p:grpSp>
          <p:nvGrpSpPr>
            <p:cNvPr id="14" name="กลุ่ม 13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20" name="รูปภาพ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52448"/>
            <a:ext cx="1819997" cy="235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0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แพทย์เฉพาะทาง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10</a:t>
            </a:fld>
            <a:endParaRPr lang="th-TH"/>
          </a:p>
        </p:txBody>
      </p:sp>
      <p:graphicFrame>
        <p:nvGraphicFramePr>
          <p:cNvPr id="7" name="ตัวแทนเนื้อหา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5493270"/>
              </p:ext>
            </p:extLst>
          </p:nvPr>
        </p:nvGraphicFramePr>
        <p:xfrm>
          <a:off x="64858" y="1052736"/>
          <a:ext cx="8928992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2368"/>
                <a:gridCol w="792088"/>
                <a:gridCol w="1152128"/>
                <a:gridCol w="3672408"/>
              </a:tblGrid>
              <a:tr h="21453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สาขา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จำนวน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ปฏิบัติงานจริง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ลาศึกษา(ปีที่จบ)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1. อายุรศาสตร์ทั่วไป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2. อายุรศาสตร์โรคไต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3. ศัลยศาสตร์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2563),1 คน(ปี 2564)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4. ศัลยศาสตร์</a:t>
                      </a:r>
                      <a:r>
                        <a:rPr lang="th-TH" sz="2000" u="none" strike="noStrike" dirty="0" err="1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ออร์โธปิดิกส์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5. สูติศาสตร์-นรีเวชกรรม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250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6. สูติศาสตร์-นรีเวชวิทยา สาขามะเร็งนรีวิทยา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7. กุมารเวชศาสตร์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8. โสต ศอ นาสิก วิทยา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250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9. จักษุวิทยา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2563),1 คน(ปี 2564),1 คน(ปี 2565)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10. จิตเวชศาสตร์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11. รังสีวิทยาวินิจฉัย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12. วิสัญญี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2562)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13. เวชศาสตร์ฟื้นฟู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14. เวชศาสตร์ครอบครัว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15. เวชศาสตร์ฉุกเฉิน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250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16. เวชศาสตร์ป้องกัน(แขนงอาชีวเวชศาสตร์)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รวม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42028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45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31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      14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สี่เหลี่ยมผืนผ้า 4"/>
          <p:cNvSpPr/>
          <p:nvPr/>
        </p:nvSpPr>
        <p:spPr>
          <a:xfrm>
            <a:off x="8028384" y="548680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th-TH" sz="1600" u="none" strike="noStrike" dirty="0">
                <a:effectLst/>
                <a:latin typeface="TH Niramit AS" pitchFamily="2" charset="-34"/>
                <a:cs typeface="TH Niramit AS" pitchFamily="2" charset="-34"/>
              </a:rPr>
              <a:t>ณ </a:t>
            </a:r>
            <a:r>
              <a:rPr lang="th-TH" sz="1600" u="none" strike="noStrike" dirty="0" smtClean="0">
                <a:effectLst/>
                <a:latin typeface="TH Niramit AS" pitchFamily="2" charset="-34"/>
                <a:cs typeface="TH Niramit AS" pitchFamily="2" charset="-34"/>
              </a:rPr>
              <a:t>10 ก.ค.</a:t>
            </a:r>
            <a:r>
              <a:rPr lang="th-TH" sz="1600" u="none" strike="noStrike" dirty="0">
                <a:effectLst/>
                <a:latin typeface="TH Niramit AS" pitchFamily="2" charset="-34"/>
                <a:cs typeface="TH Niramit AS" pitchFamily="2" charset="-34"/>
              </a:rPr>
              <a:t>62</a:t>
            </a:r>
            <a:endParaRPr lang="th-TH" sz="1600" i="0" u="none" strike="noStrike" dirty="0">
              <a:effectLst/>
              <a:latin typeface="TH Niramit AS" pitchFamily="2" charset="-34"/>
              <a:cs typeface="TH Niramit AS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268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11</a:t>
            </a:fld>
            <a:endParaRPr lang="th-TH"/>
          </a:p>
        </p:txBody>
      </p:sp>
      <p:sp>
        <p:nvSpPr>
          <p:cNvPr id="5" name="ตัวแทนเนื้อหา 4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rgbClr val="FFBDBD"/>
          </a:solidFill>
        </p:spPr>
        <p:txBody>
          <a:bodyPr wrap="square">
            <a:spAutoFit/>
          </a:bodyPr>
          <a:lstStyle/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รวมแพทย์ทั้งหมด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	60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คน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แพทย์เฉพาะทาง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	45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คน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ผู้บริหาร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		  2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คน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แพทย์ใช้ทุน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13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คน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166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" y="0"/>
            <a:ext cx="9135541" cy="6858000"/>
          </a:xfrm>
          <a:prstGeom prst="rect">
            <a:avLst/>
          </a:prstGeom>
        </p:spPr>
      </p:pic>
      <p:sp>
        <p:nvSpPr>
          <p:cNvPr id="8" name="ตัวแทนหมายเลขภาพนิ่ง 3"/>
          <p:cNvSpPr txBox="1">
            <a:spLocks/>
          </p:cNvSpPr>
          <p:nvPr/>
        </p:nvSpPr>
        <p:spPr>
          <a:xfrm>
            <a:off x="8748464" y="6591642"/>
            <a:ext cx="395483" cy="293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12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9" name="กลุ่ม 8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10" name="กลุ่ม 9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11" name="รูปภาพ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2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13</a:t>
            </a:fld>
            <a:endParaRPr lang="th-TH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" y="0"/>
            <a:ext cx="9135541" cy="6858000"/>
          </a:xfrm>
          <a:prstGeom prst="rect">
            <a:avLst/>
          </a:prstGeom>
        </p:spPr>
      </p:pic>
      <p:grpSp>
        <p:nvGrpSpPr>
          <p:cNvPr id="6" name="กลุ่ม 5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7" name="กลุ่ม 6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8" name="รูปภาพ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3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67544" y="1930822"/>
            <a:ext cx="8229600" cy="2434282"/>
          </a:xfr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1790700" lvl="0" algn="l" defTabSz="2152650"/>
            <a:r>
              <a:rPr lang="en-US" b="1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PA </a:t>
            </a:r>
            <a:r>
              <a:rPr lang="th-TH" b="1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ปลัดกระทรวงสาธารณสุข</a:t>
            </a:r>
            <a:r>
              <a:rPr lang="en-US" b="1" dirty="0">
                <a:solidFill>
                  <a:schemeClr val="tx1"/>
                </a:solidFill>
                <a:latin typeface="TH Niramit AS" pitchFamily="2" charset="-34"/>
                <a:cs typeface="TH Niramit AS" pitchFamily="2" charset="-34"/>
              </a:rPr>
              <a:t/>
            </a:r>
            <a:br>
              <a:rPr lang="en-US" b="1" dirty="0">
                <a:solidFill>
                  <a:schemeClr val="tx1"/>
                </a:solidFill>
                <a:latin typeface="TH Niramit AS" pitchFamily="2" charset="-34"/>
                <a:cs typeface="TH Niramit AS" pitchFamily="2" charset="-34"/>
              </a:rPr>
            </a:br>
            <a:r>
              <a:rPr lang="en-US" b="1" dirty="0">
                <a:solidFill>
                  <a:srgbClr val="00A249"/>
                </a:solidFill>
                <a:latin typeface="TH Niramit AS" pitchFamily="2" charset="-34"/>
                <a:cs typeface="TH Niramit AS" pitchFamily="2" charset="-34"/>
              </a:rPr>
              <a:t>PA </a:t>
            </a:r>
            <a:r>
              <a:rPr lang="th-TH" b="1" dirty="0">
                <a:solidFill>
                  <a:srgbClr val="00A249"/>
                </a:solidFill>
                <a:latin typeface="TH Niramit AS" pitchFamily="2" charset="-34"/>
                <a:cs typeface="TH Niramit AS" pitchFamily="2" charset="-34"/>
              </a:rPr>
              <a:t>ผู้ตรวจราชการ</a:t>
            </a:r>
            <a:r>
              <a:rPr lang="en-US" b="1" dirty="0">
                <a:solidFill>
                  <a:schemeClr val="tx1"/>
                </a:solidFill>
                <a:latin typeface="TH Niramit AS" pitchFamily="2" charset="-34"/>
                <a:cs typeface="TH Niramit AS" pitchFamily="2" charset="-34"/>
              </a:rPr>
              <a:t/>
            </a:r>
            <a:br>
              <a:rPr lang="en-US" b="1" dirty="0">
                <a:solidFill>
                  <a:schemeClr val="tx1"/>
                </a:solidFill>
                <a:latin typeface="TH Niramit AS" pitchFamily="2" charset="-34"/>
                <a:cs typeface="TH Niramit AS" pitchFamily="2" charset="-34"/>
              </a:rPr>
            </a:br>
            <a:r>
              <a:rPr lang="en-US" b="1" dirty="0">
                <a:solidFill>
                  <a:srgbClr val="C00000"/>
                </a:solidFill>
                <a:latin typeface="TH Niramit AS" pitchFamily="2" charset="-34"/>
                <a:cs typeface="TH Niramit AS" pitchFamily="2" charset="-34"/>
              </a:rPr>
              <a:t>Selected </a:t>
            </a:r>
            <a:r>
              <a:rPr lang="en-US" b="1" dirty="0" smtClean="0">
                <a:solidFill>
                  <a:srgbClr val="C00000"/>
                </a:solidFill>
                <a:latin typeface="TH Niramit AS" pitchFamily="2" charset="-34"/>
                <a:cs typeface="TH Niramit AS" pitchFamily="2" charset="-34"/>
              </a:rPr>
              <a:t>KPIs</a:t>
            </a:r>
            <a:endParaRPr lang="th-TH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14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7" name="กลุ่ม 6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8" name="รูปภาพ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0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142615"/>
            <a:ext cx="8229600" cy="850106"/>
          </a:xfrm>
          <a:noFill/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PA </a:t>
            </a:r>
            <a:r>
              <a:rPr lang="th-TH" sz="3200" b="1" dirty="0">
                <a:solidFill>
                  <a:srgbClr val="0000FF"/>
                </a:solidFill>
                <a:latin typeface="TH Niramit AS" pitchFamily="2" charset="-34"/>
                <a:cs typeface="TH Niramit AS" pitchFamily="2" charset="-34"/>
              </a:rPr>
              <a:t>ปลัดฯ-</a:t>
            </a:r>
            <a:r>
              <a:rPr lang="en-US" sz="3200" b="1" dirty="0">
                <a:solidFill>
                  <a:srgbClr val="00A249"/>
                </a:solidFill>
                <a:latin typeface="TH Niramit AS" pitchFamily="2" charset="-34"/>
                <a:cs typeface="TH Niramit AS" pitchFamily="2" charset="-34"/>
              </a:rPr>
              <a:t>PA </a:t>
            </a:r>
            <a:r>
              <a:rPr lang="th-TH" sz="3200" b="1" dirty="0">
                <a:solidFill>
                  <a:srgbClr val="00A249"/>
                </a:solidFill>
                <a:latin typeface="TH Niramit AS" pitchFamily="2" charset="-34"/>
                <a:cs typeface="TH Niramit AS" pitchFamily="2" charset="-34"/>
              </a:rPr>
              <a:t>ผู้ตรวจราชการ</a:t>
            </a:r>
            <a:r>
              <a:rPr lang="en-US" sz="3200" b="1" dirty="0">
                <a:solidFill>
                  <a:srgbClr val="00A249"/>
                </a:solidFill>
                <a:latin typeface="TH Niramit AS" pitchFamily="2" charset="-34"/>
                <a:cs typeface="TH Niramit AS" pitchFamily="2" charset="-34"/>
              </a:rPr>
              <a:t>-</a:t>
            </a:r>
            <a:r>
              <a:rPr lang="en-US" sz="3200" b="1" dirty="0">
                <a:solidFill>
                  <a:srgbClr val="C00000"/>
                </a:solidFill>
                <a:latin typeface="TH Niramit AS" pitchFamily="2" charset="-34"/>
                <a:cs typeface="TH Niramit AS" pitchFamily="2" charset="-34"/>
              </a:rPr>
              <a:t>Selected KPIs </a:t>
            </a:r>
            <a:r>
              <a:rPr lang="th-TH" sz="3200" b="1" dirty="0">
                <a:latin typeface="TH Niramit AS" pitchFamily="2" charset="-34"/>
                <a:cs typeface="TH Niramit AS" pitchFamily="2" charset="-34"/>
              </a:rPr>
              <a:t>ระดับจังหวัด</a:t>
            </a:r>
          </a:p>
        </p:txBody>
      </p:sp>
      <p:sp>
        <p:nvSpPr>
          <p:cNvPr id="6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15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7" name="กลุ่ม 6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8" name="กลุ่ม 7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9" name="รูปภาพ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  <p:graphicFrame>
        <p:nvGraphicFramePr>
          <p:cNvPr id="13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437645"/>
              </p:ext>
            </p:extLst>
          </p:nvPr>
        </p:nvGraphicFramePr>
        <p:xfrm>
          <a:off x="1043608" y="843945"/>
          <a:ext cx="7272810" cy="54559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41764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963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5002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5002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268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20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200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ผลงาน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ผ่าน</a:t>
                      </a:r>
                      <a:endParaRPr lang="th-TH" sz="220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ไม่ผ่าน</a:t>
                      </a:r>
                      <a:endParaRPr lang="th-TH" sz="220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1. รพ.ที่ใช้ยาอย่างสมเหตุสมผล</a:t>
                      </a:r>
                      <a:endParaRPr lang="th-TH" sz="2200" b="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65113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1.1</a:t>
                      </a:r>
                      <a:r>
                        <a:rPr lang="en-US" sz="2200" u="none" strike="noStrike" baseline="0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RDU 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ขั้น 1 ≥ 95% ,</a:t>
                      </a:r>
                      <a:endParaRPr lang="en-US" sz="2200" u="none" strike="noStrike" dirty="0">
                        <a:solidFill>
                          <a:schemeClr val="tx1"/>
                        </a:solidFill>
                        <a:effectLst/>
                        <a:latin typeface="TH Niramit AS" panose="02000506000000020004" pitchFamily="2" charset="-34"/>
                        <a:cs typeface="TH Niramit AS" panose="02000506000000020004" pitchFamily="2" charset="-34"/>
                      </a:endParaRPr>
                    </a:p>
                    <a:p>
                      <a:pPr marL="265113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  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RDU 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ขั้น 2 ≥ 20% </a:t>
                      </a:r>
                      <a:endParaRPr lang="th-TH" sz="2200" b="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  <a:sym typeface="Wingdings 2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65113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1.2 AMR 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ระดับ 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intermediate ≥ 20%</a:t>
                      </a:r>
                      <a:endParaRPr lang="en-US" sz="2200" b="0" i="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2.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Triage level 1 Death (&lt;</a:t>
                      </a:r>
                      <a:r>
                        <a:rPr lang="en-US" sz="2200" u="none" strike="noStrike" baseline="0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12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%)</a:t>
                      </a:r>
                      <a:endParaRPr lang="th-TH" sz="2200" b="0" i="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3. 3 Months Remission Rate (4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0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%)</a:t>
                      </a:r>
                      <a:endParaRPr lang="en-US" sz="2200" b="0" i="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4. 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ฆ่าตัวตายสำเร็จ (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&lt;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6.3/แสนประชากร)</a:t>
                      </a:r>
                      <a:endParaRPr lang="en-US" sz="2200" b="0" i="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5. One Day Surgery (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15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%)</a:t>
                      </a:r>
                      <a:endParaRPr lang="en-US" sz="2200" b="0" i="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6. 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บริจาคอวัยวะ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(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0.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8%)</a:t>
                      </a:r>
                      <a:endParaRPr lang="en-US" sz="2200" b="0" i="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7.</a:t>
                      </a:r>
                      <a:r>
                        <a:rPr lang="en-US" sz="2200" u="none" strike="noStrike" baseline="0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บริจาคดวงตา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(</a:t>
                      </a:r>
                      <a:r>
                        <a:rPr lang="th-TH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1.</a:t>
                      </a: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3%)</a:t>
                      </a:r>
                      <a:endParaRPr lang="en-US" sz="2200" b="0" i="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8. Digital transformation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</a:t>
                      </a:r>
                      <a:r>
                        <a:rPr lang="th-TH" sz="2200" dirty="0">
                          <a:solidFill>
                            <a:schemeClr val="tx1"/>
                          </a:solidFill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(เขตละ 1 จังหวัด)</a:t>
                      </a:r>
                      <a:endParaRPr lang="en-US" sz="2200" b="0" i="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u="none" strike="noStrike" dirty="0">
                          <a:solidFill>
                            <a:schemeClr val="tx1"/>
                          </a:solidFill>
                          <a:effectLst/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9. 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PCC Application</a:t>
                      </a:r>
                      <a:r>
                        <a:rPr lang="th-TH" sz="2200" dirty="0">
                          <a:solidFill>
                            <a:schemeClr val="tx1"/>
                          </a:solidFill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 (100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%</a:t>
                      </a:r>
                      <a:r>
                        <a:rPr lang="th-TH" sz="2200" dirty="0">
                          <a:solidFill>
                            <a:schemeClr val="tx1"/>
                          </a:solidFill>
                          <a:latin typeface="TH Niramit AS" panose="02000506000000020004" pitchFamily="2" charset="-34"/>
                          <a:cs typeface="TH Niramit AS" panose="02000506000000020004" pitchFamily="2" charset="-34"/>
                        </a:rPr>
                        <a:t>)</a:t>
                      </a:r>
                      <a:endParaRPr lang="en-US" sz="2200" b="0" i="0" u="none" strike="noStrike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th-TH" sz="2200" b="0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44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ไดอะแกรม 4"/>
          <p:cNvGraphicFramePr/>
          <p:nvPr>
            <p:extLst>
              <p:ext uri="{D42A27DB-BD31-4B8C-83A1-F6EECF244321}">
                <p14:modId xmlns:p14="http://schemas.microsoft.com/office/powerpoint/2010/main" val="3459212472"/>
              </p:ext>
            </p:extLst>
          </p:nvPr>
        </p:nvGraphicFramePr>
        <p:xfrm>
          <a:off x="107504" y="3789040"/>
          <a:ext cx="9036496" cy="2342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23" name="TextBox 15"/>
          <p:cNvSpPr txBox="1">
            <a:spLocks noChangeArrowheads="1"/>
          </p:cNvSpPr>
          <p:nvPr/>
        </p:nvSpPr>
        <p:spPr bwMode="auto">
          <a:xfrm>
            <a:off x="683568" y="333376"/>
            <a:ext cx="7632848" cy="12003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eaLnBrk="1" hangingPunct="1">
              <a:defRPr/>
            </a:pPr>
            <a:r>
              <a:rPr lang="en-US" sz="3600" dirty="0"/>
              <a:t>	</a:t>
            </a:r>
            <a:r>
              <a:rPr lang="th-TH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ร้อยละ โรงพยาบาลที่ใช้ยาอย่างสมเหตุสมผล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(RDU)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</a:t>
            </a:r>
            <a:endParaRPr lang="th-TH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  <a:p>
            <a:pPr algn="ctr" eaLnBrk="1" hangingPunct="1">
              <a:defRPr/>
            </a:pPr>
            <a:r>
              <a:rPr lang="th-TH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ร้อยละ โรงพยาบาลที่มีระบบ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AMR</a:t>
            </a:r>
            <a:endParaRPr lang="th-TH" sz="3600" dirty="0" smtClean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827584" y="1556792"/>
            <a:ext cx="7416824" cy="52322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b="1" dirty="0" smtClean="0">
                <a:latin typeface="TH SarabunPSK" pitchFamily="34" charset="-34"/>
                <a:cs typeface="TH SarabunPSK" panose="020B0500040200020003" pitchFamily="34" charset="-34"/>
              </a:rPr>
              <a:t>รพ.ที่ใช้ยาอย่างสมเหตุผล</a:t>
            </a:r>
            <a:r>
              <a:rPr lang="en-US" b="1" dirty="0" smtClean="0">
                <a:latin typeface="TH SarabunPSK" pitchFamily="34" charset="-34"/>
                <a:cs typeface="TH SarabunPSK" panose="020B0500040200020003" pitchFamily="34" charset="-34"/>
              </a:rPr>
              <a:t>   </a:t>
            </a:r>
            <a:r>
              <a:rPr lang="th-TH" b="1" dirty="0" smtClean="0">
                <a:latin typeface="TH SarabunPSK" pitchFamily="34" charset="-34"/>
                <a:cs typeface="TH SarabunPSK" panose="020B0500040200020003" pitchFamily="34" charset="-34"/>
              </a:rPr>
              <a:t>มี </a:t>
            </a:r>
            <a:r>
              <a:rPr lang="en-US" b="1" dirty="0" smtClean="0">
                <a:latin typeface="TH SarabunPSK" pitchFamily="34" charset="-34"/>
                <a:cs typeface="TH SarabunPSK" panose="020B0500040200020003" pitchFamily="34" charset="-34"/>
              </a:rPr>
              <a:t>RDU</a:t>
            </a:r>
            <a:r>
              <a:rPr lang="th-TH" b="1" dirty="0" smtClean="0">
                <a:latin typeface="TH SarabunPSK" pitchFamily="34" charset="-34"/>
                <a:cs typeface="TH SarabunPSK" panose="020B0500040200020003" pitchFamily="34" charset="-34"/>
              </a:rPr>
              <a:t> ขั้นที่</a:t>
            </a:r>
            <a:r>
              <a:rPr lang="en-US" b="1" dirty="0" smtClean="0">
                <a:latin typeface="TH SarabunPSK" pitchFamily="34" charset="-34"/>
                <a:cs typeface="TH SarabunPSK" panose="020B0500040200020003" pitchFamily="34" charset="-34"/>
              </a:rPr>
              <a:t>1 ≥ 95 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RDU</a:t>
            </a:r>
            <a:r>
              <a:rPr lang="th-TH" b="1" dirty="0" smtClean="0">
                <a:latin typeface="TH SarabunPSK" pitchFamily="34" charset="-34"/>
                <a:cs typeface="TH SarabunPSK" panose="020B0500040200020003" pitchFamily="34" charset="-34"/>
              </a:rPr>
              <a:t>ขั้นที่</a:t>
            </a:r>
            <a:r>
              <a:rPr lang="en-US" b="1" dirty="0" smtClean="0">
                <a:latin typeface="TH SarabunPSK" pitchFamily="34" charset="-34"/>
                <a:cs typeface="TH SarabunPSK" panose="020B0500040200020003" pitchFamily="34" charset="-34"/>
              </a:rPr>
              <a:t>2 ≥ 20%</a:t>
            </a:r>
            <a:r>
              <a:rPr lang="th-TH" b="1" dirty="0" smtClean="0">
                <a:latin typeface="TH SarabunPSK" pitchFamily="34" charset="-34"/>
                <a:cs typeface="TH SarabunPSK" panose="020B0500040200020003" pitchFamily="34" charset="-34"/>
              </a:rPr>
              <a:t> </a:t>
            </a:r>
            <a:endParaRPr lang="th-TH" b="1" dirty="0">
              <a:latin typeface="TH SarabunPSK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1259632" y="2060848"/>
            <a:ext cx="68036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cs typeface="Angsana New" pitchFamily="18" charset="-34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h-TH" b="1" dirty="0" smtClean="0">
                <a:latin typeface="TH SarabunPSK" pitchFamily="34" charset="-34"/>
                <a:cs typeface="TH SarabunPSK" panose="020B0500040200020003" pitchFamily="34" charset="-34"/>
              </a:rPr>
              <a:t>รพ.ระดับ </a:t>
            </a:r>
            <a:r>
              <a:rPr lang="en-US" b="1" spc="-30" dirty="0" smtClean="0">
                <a:latin typeface="TH SarabunPSK" pitchFamily="34" charset="-34"/>
                <a:ea typeface="Calibri"/>
                <a:cs typeface="TH SarabunPSK" panose="020B0500040200020003" pitchFamily="34" charset="-34"/>
              </a:rPr>
              <a:t>A </a:t>
            </a:r>
            <a:r>
              <a:rPr lang="en-US" b="1" spc="-30" dirty="0">
                <a:latin typeface="TH SarabunPSK" pitchFamily="34" charset="-34"/>
                <a:ea typeface="Calibri"/>
                <a:cs typeface="TH SarabunPSK" panose="020B0500040200020003" pitchFamily="34" charset="-34"/>
              </a:rPr>
              <a:t>, S , M1 </a:t>
            </a:r>
            <a:r>
              <a:rPr lang="th-TH" b="1" spc="-30" dirty="0" smtClean="0">
                <a:latin typeface="TH SarabunPSK" pitchFamily="34" charset="-34"/>
                <a:ea typeface="Calibri"/>
                <a:cs typeface="TH SarabunPSK" panose="020B0500040200020003" pitchFamily="34" charset="-34"/>
              </a:rPr>
              <a:t>มี</a:t>
            </a:r>
            <a:r>
              <a:rPr lang="th-TH" b="1" dirty="0" smtClean="0">
                <a:latin typeface="TH SarabunPSK" pitchFamily="34" charset="-34"/>
                <a:cs typeface="TH SarabunPSK" panose="020B0500040200020003" pitchFamily="34" charset="-34"/>
              </a:rPr>
              <a:t> </a:t>
            </a:r>
            <a:r>
              <a:rPr lang="en-US" b="1" dirty="0" smtClean="0">
                <a:latin typeface="TH SarabunPSK" pitchFamily="34" charset="-34"/>
                <a:cs typeface="TH SarabunPSK" panose="020B0500040200020003" pitchFamily="34" charset="-34"/>
              </a:rPr>
              <a:t>AMR </a:t>
            </a:r>
            <a:r>
              <a:rPr lang="th-TH" b="1" dirty="0" smtClean="0">
                <a:latin typeface="TH SarabunPSK" pitchFamily="34" charset="-34"/>
                <a:cs typeface="TH SarabunPSK" panose="020B0500040200020003" pitchFamily="34" charset="-34"/>
              </a:rPr>
              <a:t>ระดับ </a:t>
            </a:r>
            <a:r>
              <a:rPr lang="en-US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intermediate ≥ 20%</a:t>
            </a:r>
            <a:endParaRPr lang="th-TH" b="1" dirty="0">
              <a:latin typeface="TH SarabunPSK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10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9"/>
          <a:stretch>
            <a:fillRect/>
          </a:stretch>
        </p:blipFill>
        <p:spPr bwMode="auto">
          <a:xfrm>
            <a:off x="166688" y="2564904"/>
            <a:ext cx="876419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ชื่อเรื่อง 1"/>
          <p:cNvSpPr txBox="1">
            <a:spLocks/>
          </p:cNvSpPr>
          <p:nvPr/>
        </p:nvSpPr>
        <p:spPr bwMode="auto">
          <a:xfrm>
            <a:off x="0" y="44624"/>
            <a:ext cx="91440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th-TH" sz="2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ผลการดำเนินงาน </a:t>
            </a:r>
            <a:r>
              <a:rPr lang="en-US" sz="2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RDU </a:t>
            </a:r>
            <a:r>
              <a:rPr lang="th-TH" sz="2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จ.สุโขทัย   </a:t>
            </a:r>
            <a:r>
              <a:rPr lang="th-TH" sz="2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ปีงบประมาณ 2562 </a:t>
            </a:r>
            <a:endParaRPr lang="th-TH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ea typeface="+mj-ea"/>
              <a:cs typeface="TH SarabunPSK" pitchFamily="34" charset="-34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RDU </a:t>
            </a:r>
            <a:r>
              <a:rPr lang="th-TH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ขั้นที่ 1 </a:t>
            </a:r>
            <a:r>
              <a:rPr lang="th-TH" sz="2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ผ่านเกณฑ์ </a:t>
            </a:r>
            <a:r>
              <a:rPr lang="th-TH" sz="2600" b="1" dirty="0" smtClean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100</a:t>
            </a:r>
            <a:r>
              <a:rPr lang="en-US" sz="2600" b="1" dirty="0" smtClean="0">
                <a:solidFill>
                  <a:srgbClr val="33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% 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RDU </a:t>
            </a:r>
            <a:r>
              <a:rPr lang="th-TH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ขั้นที่ 2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r>
              <a:rPr lang="th-TH" sz="2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ผ่านเกณฑ์ </a:t>
            </a:r>
            <a:r>
              <a:rPr lang="th-TH" sz="2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22.22</a:t>
            </a:r>
            <a:r>
              <a:rPr lang="en-US" sz="26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%</a:t>
            </a:r>
            <a:r>
              <a:rPr lang="en-US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r>
              <a:rPr lang="th-TH" sz="2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(รพ.ศรี</a:t>
            </a:r>
            <a:r>
              <a:rPr lang="th-TH" sz="2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สังวรฯ </a:t>
            </a:r>
            <a:r>
              <a:rPr lang="th-TH" sz="2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,รพ.บ้าน</a:t>
            </a:r>
            <a:r>
              <a:rPr lang="th-TH" sz="2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ด่านฯ </a:t>
            </a:r>
            <a:r>
              <a:rPr lang="th-TH" sz="2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)</a:t>
            </a:r>
            <a:r>
              <a:rPr lang="th-TH" sz="2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ea typeface="+mj-ea"/>
                <a:cs typeface="TH SarabunPSK" pitchFamily="34" charset="-34"/>
              </a:rPr>
              <a:t> </a:t>
            </a:r>
            <a:endParaRPr lang="th-TH" sz="2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anose="020B0500040200020003" pitchFamily="34" charset="-34"/>
              <a:ea typeface="+mj-ea"/>
              <a:cs typeface="TH SarabunPSK" panose="020B0500040200020003" pitchFamily="34" charset="-34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13494"/>
            <a:ext cx="9144000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สี่เหลี่ยมผืนผ้า 1"/>
          <p:cNvSpPr/>
          <p:nvPr/>
        </p:nvSpPr>
        <p:spPr>
          <a:xfrm>
            <a:off x="35496" y="1228690"/>
            <a:ext cx="21307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/>
            <a:r>
              <a:rPr lang="en-US" sz="20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RDU1 :  </a:t>
            </a:r>
            <a:r>
              <a:rPr lang="th-TH" sz="20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ระดับโรงพยาบาล </a:t>
            </a:r>
          </a:p>
        </p:txBody>
      </p:sp>
    </p:spTree>
    <p:extLst>
      <p:ext uri="{BB962C8B-B14F-4D97-AF65-F5344CB8AC3E}">
        <p14:creationId xmlns:p14="http://schemas.microsoft.com/office/powerpoint/2010/main" val="27822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9" name="TextBox 10"/>
          <p:cNvSpPr txBox="1">
            <a:spLocks noChangeArrowheads="1"/>
          </p:cNvSpPr>
          <p:nvPr/>
        </p:nvSpPr>
        <p:spPr bwMode="auto">
          <a:xfrm>
            <a:off x="257176" y="5229200"/>
            <a:ext cx="68351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pPr eaLnBrk="1" hangingPunct="1"/>
            <a:r>
              <a:rPr lang="th-TH" altLang="th-TH" sz="1800" b="1" dirty="0">
                <a:latin typeface="TH SarabunPSK" pitchFamily="34" charset="-34"/>
                <a:cs typeface="TH SarabunPSK" pitchFamily="34" charset="-34"/>
              </a:rPr>
              <a:t>ข้อมูล ณ 1 </a:t>
            </a:r>
            <a:r>
              <a:rPr lang="th-TH" altLang="th-TH" sz="1800" b="1" dirty="0" err="1">
                <a:latin typeface="TH SarabunPSK" pitchFamily="34" charset="-34"/>
                <a:cs typeface="TH SarabunPSK" pitchFamily="34" charset="-34"/>
              </a:rPr>
              <a:t>ต.ค</a:t>
            </a:r>
            <a:r>
              <a:rPr lang="th-TH" altLang="th-TH" sz="1800" b="1" dirty="0">
                <a:latin typeface="TH SarabunPSK" pitchFamily="34" charset="-34"/>
                <a:cs typeface="TH SarabunPSK" pitchFamily="34" charset="-34"/>
              </a:rPr>
              <a:t> 61 – 30 </a:t>
            </a:r>
            <a:r>
              <a:rPr lang="th-TH" altLang="th-TH" sz="1800" b="1" dirty="0" err="1">
                <a:latin typeface="TH SarabunPSK" pitchFamily="34" charset="-34"/>
                <a:cs typeface="TH SarabunPSK" pitchFamily="34" charset="-34"/>
              </a:rPr>
              <a:t>มิ.ย</a:t>
            </a:r>
            <a:r>
              <a:rPr lang="th-TH" altLang="th-TH" sz="1800" b="1" dirty="0">
                <a:latin typeface="TH SarabunPSK" pitchFamily="34" charset="-34"/>
                <a:cs typeface="TH SarabunPSK" pitchFamily="34" charset="-34"/>
              </a:rPr>
              <a:t> 62</a:t>
            </a:r>
          </a:p>
          <a:p>
            <a:pPr eaLnBrk="1" hangingPunct="1"/>
            <a:r>
              <a:rPr lang="en-US" altLang="th-TH" sz="1800" b="1" dirty="0" smtClean="0">
                <a:latin typeface="TH SarabunPSK" pitchFamily="34" charset="-34"/>
                <a:cs typeface="TH SarabunPSK" pitchFamily="34" charset="-34"/>
              </a:rPr>
              <a:t>RDU1 </a:t>
            </a:r>
            <a:r>
              <a:rPr lang="en-US" altLang="th-TH" sz="1800" b="1" dirty="0">
                <a:latin typeface="TH SarabunPSK" pitchFamily="34" charset="-34"/>
                <a:cs typeface="TH SarabunPSK" pitchFamily="34" charset="-34"/>
              </a:rPr>
              <a:t>:  </a:t>
            </a:r>
            <a:r>
              <a:rPr lang="th-TH" altLang="th-TH" sz="1800" b="1" dirty="0">
                <a:latin typeface="TH SarabunPSK" pitchFamily="34" charset="-34"/>
                <a:cs typeface="TH SarabunPSK" pitchFamily="34" charset="-34"/>
              </a:rPr>
              <a:t>ระดับโรงพยาบาล  จากโปรแกรม </a:t>
            </a:r>
            <a:r>
              <a:rPr lang="en-US" altLang="th-TH" sz="1800" b="1" dirty="0">
                <a:latin typeface="TH SarabunPSK" pitchFamily="34" charset="-34"/>
                <a:cs typeface="TH SarabunPSK" pitchFamily="34" charset="-34"/>
              </a:rPr>
              <a:t>RDU2016    RDU2 : </a:t>
            </a:r>
            <a:r>
              <a:rPr lang="th-TH" altLang="th-TH" sz="1800" b="1" dirty="0">
                <a:latin typeface="TH SarabunPSK" pitchFamily="34" charset="-34"/>
                <a:cs typeface="TH SarabunPSK" pitchFamily="34" charset="-34"/>
              </a:rPr>
              <a:t>ระดับ รพ.สต./ </a:t>
            </a:r>
            <a:r>
              <a:rPr lang="en-US" altLang="th-TH" sz="1800" b="1" dirty="0">
                <a:latin typeface="TH SarabunPSK" pitchFamily="34" charset="-34"/>
                <a:cs typeface="TH SarabunPSK" pitchFamily="34" charset="-34"/>
              </a:rPr>
              <a:t>PCU </a:t>
            </a:r>
            <a:r>
              <a:rPr lang="th-TH" altLang="th-TH" sz="1800" b="1" dirty="0">
                <a:latin typeface="TH SarabunPSK" pitchFamily="34" charset="-34"/>
                <a:cs typeface="TH SarabunPSK" pitchFamily="34" charset="-34"/>
              </a:rPr>
              <a:t>ใน </a:t>
            </a:r>
            <a:r>
              <a:rPr lang="en-US" altLang="th-TH" sz="1800" b="1" dirty="0">
                <a:latin typeface="TH SarabunPSK" pitchFamily="34" charset="-34"/>
                <a:cs typeface="TH SarabunPSK" pitchFamily="34" charset="-34"/>
              </a:rPr>
              <a:t>CUP </a:t>
            </a:r>
            <a:r>
              <a:rPr lang="th-TH" altLang="th-TH" sz="1800" b="1" dirty="0">
                <a:latin typeface="TH SarabunPSK" pitchFamily="34" charset="-34"/>
                <a:cs typeface="TH SarabunPSK" pitchFamily="34" charset="-34"/>
              </a:rPr>
              <a:t>จาก </a:t>
            </a:r>
            <a:r>
              <a:rPr lang="en-US" altLang="th-TH" sz="1800" b="1" dirty="0">
                <a:latin typeface="TH SarabunPSK" pitchFamily="34" charset="-34"/>
                <a:cs typeface="TH SarabunPSK" pitchFamily="34" charset="-34"/>
              </a:rPr>
              <a:t>HDC </a:t>
            </a:r>
            <a:endParaRPr lang="th-TH" altLang="th-TH" sz="18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358" name="AutoShape 123" descr="à¸à¸¥à¸à¸²à¸£à¸à¹à¸à¸«à¸²à¸£à¸¹à¸à¸ à¸²à¸à¸ªà¸³à¸«à¸£à¸±à¸ à¹à¸à¸£à¸·à¹à¸­à¸à¸«à¸¡à¸²à¸¢à¸à¸¹à¸à¸à¹à¸­à¸"/>
          <p:cNvSpPr>
            <a:spLocks noChangeAspect="1" noChangeArrowheads="1"/>
          </p:cNvSpPr>
          <p:nvPr/>
        </p:nvSpPr>
        <p:spPr bwMode="auto">
          <a:xfrm>
            <a:off x="142875" y="-212725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th-TH" altLang="th-TH"/>
          </a:p>
        </p:txBody>
      </p:sp>
      <p:sp>
        <p:nvSpPr>
          <p:cNvPr id="2" name="สี่เหลี่ยมผืนผ้า 1"/>
          <p:cNvSpPr/>
          <p:nvPr/>
        </p:nvSpPr>
        <p:spPr>
          <a:xfrm>
            <a:off x="247540" y="601524"/>
            <a:ext cx="2824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">
              <a:defRPr/>
            </a:pPr>
            <a:r>
              <a:rPr lang="en-US" sz="20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RDU2 : </a:t>
            </a:r>
            <a:r>
              <a:rPr lang="th-TH" sz="20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ระดับ รพ.สต./ </a:t>
            </a:r>
            <a:r>
              <a:rPr lang="en-US" sz="20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PCU </a:t>
            </a:r>
            <a:r>
              <a:rPr lang="th-TH" sz="20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ใน </a:t>
            </a:r>
            <a:r>
              <a:rPr lang="en-US" sz="2000" b="1" dirty="0">
                <a:solidFill>
                  <a:srgbClr val="000000"/>
                </a:solidFill>
                <a:latin typeface="TH SarabunPSK" pitchFamily="34" charset="-34"/>
                <a:cs typeface="TH SarabunPSK" pitchFamily="34" charset="-34"/>
              </a:rPr>
              <a:t>CUP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1634"/>
            <a:ext cx="9144000" cy="168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12976"/>
            <a:ext cx="7610475" cy="1704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90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ตาราง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735767"/>
              </p:ext>
            </p:extLst>
          </p:nvPr>
        </p:nvGraphicFramePr>
        <p:xfrm>
          <a:off x="179512" y="204788"/>
          <a:ext cx="8856984" cy="51776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56984"/>
              </a:tblGrid>
              <a:tr h="5175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8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ผลการดำเนินงานโรงพยาบาลที่มีระบบจัดการการดื้อยาต้านจุลชีพอย่าง</a:t>
                      </a:r>
                      <a:r>
                        <a:rPr lang="th-TH" sz="2800" b="1" dirty="0" err="1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บูรณา</a:t>
                      </a:r>
                      <a:r>
                        <a:rPr lang="th-TH" sz="28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 (</a:t>
                      </a:r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AMR)</a:t>
                      </a:r>
                      <a:endParaRPr lang="th-TH" sz="2800" b="1" baseline="0" dirty="0" smtClean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T="45523" marB="45523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ตาราง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274346"/>
              </p:ext>
            </p:extLst>
          </p:nvPr>
        </p:nvGraphicFramePr>
        <p:xfrm>
          <a:off x="4427984" y="764704"/>
          <a:ext cx="4716016" cy="344146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19408"/>
                <a:gridCol w="1497283"/>
                <a:gridCol w="799325"/>
              </a:tblGrid>
              <a:tr h="723216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ตัวชี้วัด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19" marR="91419" marT="45716" marB="4571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รายการข้อมูล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19" marR="91419" marT="45716" marB="4571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ภาพรวมจังหวัด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19" marR="91419" marT="45716" marB="45716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918258">
                <a:tc>
                  <a:txBody>
                    <a:bodyPr/>
                    <a:lstStyle/>
                    <a:p>
                      <a:pPr algn="l"/>
                      <a:r>
                        <a:rPr lang="th-TH" sz="20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ร้อยละ ของ รพ.ที่มีระบบจัดการการดื้อยาต้านจุลชีพอย่าง</a:t>
                      </a:r>
                      <a:r>
                        <a:rPr lang="th-TH" sz="2000" b="1" dirty="0" err="1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บูรณา</a:t>
                      </a:r>
                      <a:r>
                        <a:rPr lang="th-TH" sz="20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</a:t>
                      </a:r>
                      <a:r>
                        <a:rPr lang="en-US" sz="20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(AMR)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19" marR="91419" marT="45716" marB="45716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ผลงาน</a:t>
                      </a:r>
                    </a:p>
                    <a:p>
                      <a:pPr algn="ctr"/>
                      <a:r>
                        <a:rPr lang="th-TH" sz="20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จำนวน</a:t>
                      </a:r>
                      <a:r>
                        <a:rPr lang="th-TH" sz="2000" b="1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รพ. ผ่านระดับ </a:t>
                      </a:r>
                      <a:r>
                        <a:rPr lang="en-US" sz="2000" b="1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Intermediate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19" marR="91419" marT="45716" marB="45716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  <a:endParaRPr lang="th-TH" sz="20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19" marR="91419" marT="45716" marB="45716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77446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เกณฑ์ตัวชี้วัด</a:t>
                      </a:r>
                      <a:r>
                        <a:rPr lang="th-TH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th-TH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ระดับ 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Intermediate </a:t>
                      </a:r>
                      <a:endParaRPr lang="th-TH" sz="2000" b="1" baseline="0" dirty="0" smtClean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≥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th-TH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ร้อยละ 20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19" marR="91419" marT="45716" marB="457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เป้าหมาย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(จำนวน รพ.ระดับ 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A,S,M1 </a:t>
                      </a:r>
                      <a:r>
                        <a:rPr lang="th-TH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ทั้งหมด</a:t>
                      </a:r>
                      <a:r>
                        <a:rPr lang="en-US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)</a:t>
                      </a:r>
                      <a:endParaRPr lang="th-TH" sz="2000" b="1" baseline="0" dirty="0" smtClean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19" marR="91419" marT="45716" marB="4571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 marL="91419" marR="91419" marT="45716" marB="45716" anchor="ctr"/>
                </a:tc>
              </a:tr>
              <a:tr h="401781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ร้อยละ</a:t>
                      </a:r>
                    </a:p>
                  </a:txBody>
                  <a:tcPr marL="91419" marR="91419" marT="45716" marB="4571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000" b="1" baseline="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</a:t>
                      </a:r>
                    </a:p>
                  </a:txBody>
                  <a:tcPr marL="91419" marR="91419" marT="45716" marB="45716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21" name="แผนภูมิ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804719"/>
              </p:ext>
            </p:extLst>
          </p:nvPr>
        </p:nvGraphicFramePr>
        <p:xfrm>
          <a:off x="0" y="4041401"/>
          <a:ext cx="5135167" cy="2843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Chart" r:id="rId5" imgW="6620830" imgH="3078747" progId="Excel.Chart.8">
                  <p:embed/>
                </p:oleObj>
              </mc:Choice>
              <mc:Fallback>
                <p:oleObj name="Chart" r:id="rId5" imgW="6620830" imgH="3078747" progId="Excel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041401"/>
                        <a:ext cx="5135167" cy="28439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ตาราง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42373"/>
              </p:ext>
            </p:extLst>
          </p:nvPr>
        </p:nvGraphicFramePr>
        <p:xfrm>
          <a:off x="16190" y="764704"/>
          <a:ext cx="4401431" cy="288032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3836"/>
                <a:gridCol w="3467595"/>
              </a:tblGrid>
              <a:tr h="501892">
                <a:tc>
                  <a:txBody>
                    <a:bodyPr/>
                    <a:lstStyle/>
                    <a:p>
                      <a:pPr algn="ctr"/>
                      <a:r>
                        <a:rPr lang="th-TH" sz="200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เป้าหมาย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2" marR="91452" marT="45705" marB="4570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000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กิจกรรมดำเนินการ</a:t>
                      </a:r>
                      <a:endParaRPr lang="th-TH" sz="2000" b="1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2" marR="91452" marT="45705" marB="45705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96405">
                <a:tc rowSpan="6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Integrated AMR Manage-</a:t>
                      </a:r>
                      <a:r>
                        <a:rPr lang="en-US" sz="1800" b="1" dirty="0" err="1" smtClean="0"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ment</a:t>
                      </a:r>
                      <a:endParaRPr lang="th-TH" sz="1800" b="1" dirty="0"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2" marR="91452" marT="45705" marB="4570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1. </a:t>
                      </a:r>
                      <a:r>
                        <a:rPr lang="th-TH" sz="18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กลไกการจัดการเชื้อดื้อยาอย่าง</a:t>
                      </a:r>
                      <a:r>
                        <a:rPr lang="th-TH" sz="1800" b="1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บูรณา</a:t>
                      </a:r>
                      <a:r>
                        <a:rPr lang="th-TH" sz="18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</a:t>
                      </a:r>
                      <a:endParaRPr lang="th-TH" sz="1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2" marR="91452" marT="45705" marB="4570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64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18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2. การเฝ้าระวังเชื้อดื้อยาทาง</a:t>
                      </a:r>
                      <a:r>
                        <a:rPr lang="th-TH" sz="1800" b="1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ห้องปฎิบัติการ</a:t>
                      </a:r>
                      <a:endParaRPr lang="th-TH" sz="1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2" marR="91452" marT="45705" marB="4570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64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18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3. การควบคุม</a:t>
                      </a:r>
                      <a:r>
                        <a:rPr lang="th-TH" sz="1800" b="1" baseline="0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กำกับ  ดูแลการใช้ยาต้านจุลชีพ</a:t>
                      </a:r>
                      <a:endParaRPr lang="th-TH" sz="1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2" marR="91452" marT="45705" marB="4570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64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18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4. การเฝ้าระวัง ป้องกันและควบคุมการติดเชื้อใน รพ.</a:t>
                      </a:r>
                      <a:endParaRPr lang="th-TH" sz="1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2" marR="91452" marT="45705" marB="4570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64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18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5. การวิเคราะห์ / สังเคราะห์ ข้อมูลอย่าง</a:t>
                      </a:r>
                      <a:r>
                        <a:rPr lang="th-TH" sz="1800" b="1" dirty="0" err="1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บูรณา</a:t>
                      </a:r>
                      <a:r>
                        <a:rPr lang="th-TH" sz="18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การ</a:t>
                      </a:r>
                      <a:endParaRPr lang="th-TH" sz="1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2" marR="91452" marT="45705" marB="4570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96405">
                <a:tc vMerge="1"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th-TH" sz="1800" b="1" dirty="0" smtClean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รวม (คะแนนเต็ม 500 คะแนน)</a:t>
                      </a:r>
                      <a:endParaRPr lang="th-TH" sz="1800" b="1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 marL="91452" marR="91452" marT="45705" marB="4570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243" name="กล่องข้อความ 4"/>
          <p:cNvSpPr txBox="1">
            <a:spLocks noChangeArrowheads="1"/>
          </p:cNvSpPr>
          <p:nvPr/>
        </p:nvSpPr>
        <p:spPr bwMode="auto">
          <a:xfrm>
            <a:off x="5004048" y="4221088"/>
            <a:ext cx="41399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Cordia New" pitchFamily="34" charset="-34"/>
              </a:defRPr>
            </a:lvl9pPr>
          </a:lstStyle>
          <a:p>
            <a:r>
              <a:rPr lang="th-TH" altLang="th-TH" sz="2400" b="1" dirty="0">
                <a:latin typeface="TH SarabunPSK" pitchFamily="34" charset="-34"/>
                <a:cs typeface="TH SarabunPSK" pitchFamily="34" charset="-34"/>
              </a:rPr>
              <a:t>รพ.สุโขทัย            </a:t>
            </a:r>
            <a:r>
              <a:rPr lang="th-TH" altLang="th-TH" sz="2400" b="1" dirty="0" smtClean="0">
                <a:latin typeface="TH SarabunPSK" pitchFamily="34" charset="-34"/>
                <a:cs typeface="TH SarabunPSK" pitchFamily="34" charset="-34"/>
              </a:rPr>
              <a:t>ระดับ </a:t>
            </a:r>
            <a:r>
              <a:rPr lang="en-US" altLang="th-TH" sz="2400" b="1" dirty="0">
                <a:latin typeface="TH SarabunPSK" pitchFamily="34" charset="-34"/>
                <a:cs typeface="TH SarabunPSK" pitchFamily="34" charset="-34"/>
              </a:rPr>
              <a:t>Advance</a:t>
            </a:r>
            <a:endParaRPr lang="th-TH" altLang="th-TH" sz="2400" b="1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altLang="th-TH" sz="2400" b="1" dirty="0">
                <a:latin typeface="TH SarabunPSK" pitchFamily="34" charset="-34"/>
                <a:cs typeface="TH SarabunPSK" pitchFamily="34" charset="-34"/>
              </a:rPr>
              <a:t>รพ.ศรีสังวรสุโขทัย   </a:t>
            </a:r>
            <a:r>
              <a:rPr lang="th-TH" altLang="th-TH" sz="2400" b="1" dirty="0" smtClean="0">
                <a:latin typeface="TH SarabunPSK" pitchFamily="34" charset="-34"/>
                <a:cs typeface="TH SarabunPSK" pitchFamily="34" charset="-34"/>
              </a:rPr>
              <a:t>ระดับ </a:t>
            </a:r>
            <a:r>
              <a:rPr lang="en-US" altLang="th-TH" sz="2400" b="1" dirty="0">
                <a:latin typeface="TH SarabunPSK" pitchFamily="34" charset="-34"/>
                <a:cs typeface="TH SarabunPSK" pitchFamily="34" charset="-34"/>
              </a:rPr>
              <a:t>Intermediate</a:t>
            </a:r>
            <a:endParaRPr lang="th-TH" altLang="th-TH" sz="2400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3014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" y="0"/>
            <a:ext cx="9135070" cy="6858000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" y="0"/>
            <a:ext cx="9135070" cy="685800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" y="0"/>
            <a:ext cx="9135070" cy="6858000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" y="0"/>
            <a:ext cx="9135070" cy="6858000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" y="0"/>
            <a:ext cx="9135070" cy="6858000"/>
          </a:xfrm>
          <a:prstGeom prst="rect">
            <a:avLst/>
          </a:prstGeom>
        </p:spPr>
      </p:pic>
      <p:sp>
        <p:nvSpPr>
          <p:cNvPr id="8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2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9" name="กลุ่ม 8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10" name="กลุ่ม 9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11" name="รูปภาพ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46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ตัวแทนเนื้อหา 2">
            <a:extLst>
              <a:ext uri="{FF2B5EF4-FFF2-40B4-BE49-F238E27FC236}">
                <a16:creationId xmlns="" xmlns:a16="http://schemas.microsoft.com/office/drawing/2014/main" id="{E546D367-0E28-415E-AA17-93F03F7F1537}"/>
              </a:ext>
            </a:extLst>
          </p:cNvPr>
          <p:cNvSpPr txBox="1">
            <a:spLocks/>
          </p:cNvSpPr>
          <p:nvPr/>
        </p:nvSpPr>
        <p:spPr>
          <a:xfrm>
            <a:off x="611461" y="161068"/>
            <a:ext cx="8229600" cy="14581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th-TH" b="1" dirty="0">
                <a:latin typeface="TH Niramit AS" pitchFamily="2" charset="-34"/>
                <a:cs typeface="TH Niramit AS" pitchFamily="2" charset="-34"/>
              </a:rPr>
              <a:t>อัตราการเสียชีวิตผู้เจ็บป่วยฉุกเฉินวิกฤต(</a:t>
            </a:r>
            <a:r>
              <a:rPr lang="en-US" b="1" dirty="0">
                <a:latin typeface="TH Niramit AS" pitchFamily="2" charset="-34"/>
                <a:cs typeface="TH Niramit AS" pitchFamily="2" charset="-34"/>
              </a:rPr>
              <a:t>Triage Level 1</a:t>
            </a:r>
            <a:r>
              <a:rPr lang="en-US" b="1" dirty="0" smtClean="0">
                <a:latin typeface="TH Niramit AS" pitchFamily="2" charset="-34"/>
                <a:cs typeface="TH Niramit AS" pitchFamily="2" charset="-34"/>
              </a:rPr>
              <a:t>)</a:t>
            </a:r>
          </a:p>
          <a:p>
            <a:pPr marL="0" indent="0" algn="ctr">
              <a:buFont typeface="Arial" pitchFamily="34" charset="0"/>
              <a:buNone/>
            </a:pPr>
            <a:r>
              <a:rPr lang="th-TH" b="1" dirty="0" smtClean="0">
                <a:latin typeface="TH Niramit AS" pitchFamily="2" charset="-34"/>
                <a:cs typeface="TH Niramit AS" pitchFamily="2" charset="-34"/>
              </a:rPr>
              <a:t>ภายใน 24 ชั่วโมง ในโรงพยาบาลระดับ </a:t>
            </a:r>
            <a:r>
              <a:rPr lang="en-US" b="1" dirty="0" smtClean="0">
                <a:latin typeface="TH Niramit AS" pitchFamily="2" charset="-34"/>
                <a:cs typeface="TH Niramit AS" pitchFamily="2" charset="-34"/>
              </a:rPr>
              <a:t>A S M1 &lt; 12 %</a:t>
            </a:r>
            <a:endParaRPr lang="th-TH" dirty="0">
              <a:solidFill>
                <a:schemeClr val="tx1">
                  <a:lumMod val="75000"/>
                  <a:lumOff val="25000"/>
                </a:schemeClr>
              </a:solidFill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5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20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6969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3784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th-TH" b="1" dirty="0" err="1">
                <a:latin typeface="TH Niramit AS" pitchFamily="2" charset="-34"/>
                <a:cs typeface="TH Niramit AS" pitchFamily="2" charset="-34"/>
              </a:rPr>
              <a:t>ยาเสพติด</a:t>
            </a:r>
            <a:endParaRPr lang="th-TH" dirty="0"/>
          </a:p>
        </p:txBody>
      </p:sp>
      <p:graphicFrame>
        <p:nvGraphicFramePr>
          <p:cNvPr id="38" name="ตัวแทนเนื้อหา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346884"/>
              </p:ext>
            </p:extLst>
          </p:nvPr>
        </p:nvGraphicFramePr>
        <p:xfrm>
          <a:off x="390816" y="4587460"/>
          <a:ext cx="4397208" cy="12618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97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4763" indent="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1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ปัญหา/อุปสรรค</a:t>
                      </a:r>
                      <a:endParaRPr lang="en-US" sz="2400" b="1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763" indent="0" algn="thai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ระบบรายงาน </a:t>
                      </a:r>
                      <a:r>
                        <a:rPr lang="th-TH" sz="2400" b="0" dirty="0" err="1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บสต</a:t>
                      </a:r>
                      <a:r>
                        <a:rPr lang="th-TH" sz="2400" b="0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.ยังไม่ค่อย</a:t>
                      </a:r>
                      <a:r>
                        <a:rPr lang="th-TH" sz="2400" b="0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เสถียร</a:t>
                      </a:r>
                    </a:p>
                    <a:p>
                      <a:pPr marL="4763" indent="0" algn="thaiDi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ขาดแคลนบุคลากรในการบำบัดรักษา และติดตาม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9" name="ตาราง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311593"/>
              </p:ext>
            </p:extLst>
          </p:nvPr>
        </p:nvGraphicFramePr>
        <p:xfrm>
          <a:off x="5004048" y="4581128"/>
          <a:ext cx="3172221" cy="16824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722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  <a:tabLst/>
                      </a:pPr>
                      <a:r>
                        <a:rPr lang="th-TH" sz="2400" dirty="0">
                          <a:solidFill>
                            <a:schemeClr val="tx1"/>
                          </a:solidFill>
                          <a:effectLst/>
                          <a:latin typeface="TH Niramit AS" pitchFamily="2" charset="-34"/>
                          <a:cs typeface="TH Niramit AS" pitchFamily="2" charset="-34"/>
                        </a:rPr>
                        <a:t>ข้อเสนอแนะ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TH Niramit AS" pitchFamily="2" charset="-34"/>
                        <a:ea typeface="Calibri"/>
                        <a:cs typeface="TH Niramit AS" pitchFamily="2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763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พัฒนาระบบการทำงาน </a:t>
                      </a:r>
                      <a:r>
                        <a:rPr lang="th-TH" sz="2400" b="0" dirty="0" err="1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บสต</a:t>
                      </a:r>
                      <a:r>
                        <a:rPr lang="th-TH" sz="2400" b="0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 </a:t>
                      </a:r>
                    </a:p>
                    <a:p>
                      <a:pPr marL="4763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ฝึกอบรมและฟื้นฟูทีม </a:t>
                      </a:r>
                      <a:r>
                        <a:rPr lang="th-TH" sz="2400" b="0" dirty="0" err="1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จนท</a:t>
                      </a:r>
                      <a:r>
                        <a:rPr lang="th-TH" sz="2400" b="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</a:t>
                      </a:r>
                    </a:p>
                    <a:p>
                      <a:pPr marL="4763" indent="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h-TH" sz="2400" b="0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ea typeface="Calibri"/>
                          <a:cs typeface="TH SarabunPSK" pitchFamily="34" charset="-34"/>
                        </a:rPr>
                        <a:t>สร้างภาคีเครือข่าย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ea typeface="Calibri"/>
                        <a:cs typeface="TH SarabunPSK" pitchFamily="34" charset="-34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ตัวแทนหมายเลขภาพนิ่ง 3">
            <a:extLst>
              <a:ext uri="{FF2B5EF4-FFF2-40B4-BE49-F238E27FC236}">
                <a16:creationId xmlns="" xmlns:a16="http://schemas.microsoft.com/office/drawing/2014/main" id="{C9B5FBAE-BF3C-474C-A6C1-F0BDC9B69C82}"/>
              </a:ext>
            </a:extLst>
          </p:cNvPr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21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12" name="กลุ่ม 11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13" name="กลุ่ม 12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15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14" name="รูปภาพ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  <p:graphicFrame>
        <p:nvGraphicFramePr>
          <p:cNvPr id="18" name="แผนภูมิ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0041252"/>
              </p:ext>
            </p:extLst>
          </p:nvPr>
        </p:nvGraphicFramePr>
        <p:xfrm>
          <a:off x="46093" y="1222945"/>
          <a:ext cx="49339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9" name="แผนภูมิ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196080"/>
              </p:ext>
            </p:extLst>
          </p:nvPr>
        </p:nvGraphicFramePr>
        <p:xfrm>
          <a:off x="4847521" y="1268760"/>
          <a:ext cx="39729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18681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1091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>
                <a:latin typeface="TH Niramit AS" pitchFamily="2" charset="-34"/>
                <a:cs typeface="TH Niramit AS" pitchFamily="2" charset="-34"/>
              </a:rPr>
              <a:t>Remission Rate &amp; Retention Rate</a:t>
            </a:r>
            <a:endParaRPr lang="th-TH" b="1" dirty="0"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14" name="ตัวแทนหมายเลขภาพนิ่ง 3">
            <a:extLst>
              <a:ext uri="{FF2B5EF4-FFF2-40B4-BE49-F238E27FC236}">
                <a16:creationId xmlns="" xmlns:a16="http://schemas.microsoft.com/office/drawing/2014/main" id="{5E37D9F2-D8E5-4BED-A06F-EC47451C1B5F}"/>
              </a:ext>
            </a:extLst>
          </p:cNvPr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22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0464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19100" y="260648"/>
            <a:ext cx="8229600" cy="718736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th-TH" b="1" dirty="0">
                <a:latin typeface="TH Niramit AS" pitchFamily="2" charset="-34"/>
                <a:cs typeface="TH Niramit AS" pitchFamily="2" charset="-34"/>
              </a:rPr>
              <a:t>การฆ่าตัวตายสำเร็จ</a:t>
            </a:r>
            <a:endParaRPr lang="th-TH" b="1" dirty="0"/>
          </a:p>
        </p:txBody>
      </p:sp>
      <p:sp>
        <p:nvSpPr>
          <p:cNvPr id="5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23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023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19100" y="260649"/>
            <a:ext cx="8229600" cy="634701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b="1" dirty="0">
                <a:latin typeface="TH Niramit AS" pitchFamily="2" charset="-34"/>
                <a:cs typeface="TH Niramit AS" pitchFamily="2" charset="-34"/>
              </a:rPr>
              <a:t>One Day Surgery</a:t>
            </a:r>
            <a:endParaRPr lang="th-TH" b="1" dirty="0"/>
          </a:p>
        </p:txBody>
      </p:sp>
      <p:sp>
        <p:nvSpPr>
          <p:cNvPr id="28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24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244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" y="0"/>
            <a:ext cx="9135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7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43000"/>
            <a:ext cx="8877300" cy="5027852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7124700" cy="838200"/>
          </a:xfrm>
        </p:spPr>
        <p:txBody>
          <a:bodyPr/>
          <a:lstStyle/>
          <a:p>
            <a:pPr algn="l"/>
            <a:r>
              <a:rPr lang="th-TH" sz="44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การ</a:t>
            </a:r>
            <a:r>
              <a:rPr lang="th-TH" sz="4400" dirty="0" err="1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ดําเนินงาน</a:t>
            </a:r>
            <a:r>
              <a:rPr lang="th-TH" sz="4400" dirty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 </a:t>
            </a:r>
            <a:r>
              <a:rPr lang="en-US" sz="4400" dirty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Digital </a:t>
            </a:r>
            <a:r>
              <a:rPr lang="en-US" sz="44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Transformation</a:t>
            </a:r>
            <a:endParaRPr lang="en-US" sz="4400" dirty="0">
              <a:latin typeface="TH SarabunIT๙" panose="020B0500040200020003" pitchFamily="34" charset="-34"/>
              <a:ea typeface="Tahoma" panose="020B0604030504040204" pitchFamily="34" charset="0"/>
              <a:cs typeface="TH SarabunIT๙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306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69342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th-TH" sz="60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1. </a:t>
            </a:r>
            <a:r>
              <a:rPr lang="en-US" sz="60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Smart Tools</a:t>
            </a:r>
            <a:endParaRPr lang="en-US" sz="6000" dirty="0">
              <a:latin typeface="TH SarabunIT๙" panose="020B0500040200020003" pitchFamily="34" charset="-34"/>
              <a:ea typeface="Tahoma" panose="020B0604030504040204" pitchFamily="34" charset="0"/>
              <a:cs typeface="TH SarabunIT๙" panose="020B0500040200020003" pitchFamily="34" charset="-34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blackWhite">
          <a:xfrm>
            <a:off x="304799" y="1699121"/>
            <a:ext cx="8610601" cy="22098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1.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มี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การใช้งานระบบ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Queue Electronic 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Offline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คือ</a:t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 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โรงพยาบาลสุโขทัย และ โรงพยาบาลบ้านด่านลานหอย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   ส่วน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ระบบ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ให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บริการนัดหมาย หรือ จองคิวแบบออนไลน์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/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   ยัง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ไม่มีโรงพยาบาลใดเริ่ม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ดำเนินการ</a:t>
            </a:r>
            <a:endParaRPr lang="th-TH" sz="3200" b="1" dirty="0">
              <a:solidFill>
                <a:srgbClr val="000000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blackWhite">
          <a:xfrm>
            <a:off x="304799" y="990600"/>
            <a:ext cx="8610601" cy="607828"/>
          </a:xfrm>
          <a:prstGeom prst="roundRect">
            <a:avLst>
              <a:gd name="adj" fmla="val 9106"/>
            </a:avLst>
          </a:prstGeom>
          <a:solidFill>
            <a:srgbClr val="92D050"/>
          </a:solidFill>
          <a:ln w="25400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hangingPunct="0"/>
            <a:r>
              <a:rPr lang="th-TH" sz="40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1</a:t>
            </a:r>
            <a:r>
              <a:rPr lang="th-TH" sz="40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. </a:t>
            </a:r>
            <a:r>
              <a:rPr lang="th-TH" sz="40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มีระบบ</a:t>
            </a:r>
            <a:r>
              <a:rPr lang="th-TH" sz="40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ให</a:t>
            </a:r>
            <a:r>
              <a:rPr lang="th-TH" sz="40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บริการนัดหมาย หรือ จองคิวแบบ</a:t>
            </a:r>
            <a:r>
              <a:rPr lang="th-TH" sz="40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ออนไลน</a:t>
            </a:r>
            <a:r>
              <a:rPr lang="th-TH" sz="40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 </a:t>
            </a:r>
            <a:endParaRPr lang="en-US" sz="4000" b="1" dirty="0">
              <a:solidFill>
                <a:srgbClr val="000000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4" y="4036097"/>
            <a:ext cx="3192448" cy="2393256"/>
          </a:xfrm>
          <a:prstGeom prst="rect">
            <a:avLst/>
          </a:prstGeom>
        </p:spPr>
      </p:pic>
      <p:pic>
        <p:nvPicPr>
          <p:cNvPr id="1026" name="Picture 2" descr="C:\Users\ADMINI~1\AppData\Local\Temp\SNAGHTML93f153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4" y="4036097"/>
            <a:ext cx="3124200" cy="228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326" y="4009614"/>
            <a:ext cx="2045581" cy="24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9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69342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th-TH" sz="60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1. </a:t>
            </a:r>
            <a:r>
              <a:rPr lang="en-US" sz="60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Smart Tools</a:t>
            </a:r>
            <a:endParaRPr lang="en-US" sz="6000" dirty="0">
              <a:latin typeface="TH SarabunIT๙" panose="020B0500040200020003" pitchFamily="34" charset="-34"/>
              <a:ea typeface="Tahoma" panose="020B0604030504040204" pitchFamily="34" charset="0"/>
              <a:cs typeface="TH SarabunIT๙" panose="020B0500040200020003" pitchFamily="34" charset="-34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blackWhite">
          <a:xfrm>
            <a:off x="304799" y="1699121"/>
            <a:ext cx="8610601" cy="1653679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2. โรงพยาบาลที่มี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ระบบการเชื่อมโยงและ</a:t>
            </a:r>
            <a:r>
              <a:rPr lang="th-TH" sz="3200" b="1" dirty="0" err="1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แลกเปลี่ยน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ข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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อมูลตาม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/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 มาตรฐาน 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เช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น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HIS 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Gateway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ได้แก่ โรงพยาบาล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กงไกร</a:t>
            </a:r>
            <a:r>
              <a:rPr lang="th-TH" sz="3200" b="1" dirty="0" err="1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ลาศ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/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โรงพยาบาลบ้านด่านลานหอย  โรงพยาบาลศรีสังวรสุโขทัย </a:t>
            </a: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blackWhite">
          <a:xfrm>
            <a:off x="304799" y="990600"/>
            <a:ext cx="8610601" cy="607828"/>
          </a:xfrm>
          <a:prstGeom prst="roundRect">
            <a:avLst>
              <a:gd name="adj" fmla="val 9106"/>
            </a:avLst>
          </a:prstGeom>
          <a:solidFill>
            <a:srgbClr val="92D050"/>
          </a:solidFill>
          <a:ln w="25400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hangingPunct="0"/>
            <a:r>
              <a:rPr lang="th-TH" sz="40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2. มีระบบการเชื่อมโยงและ</a:t>
            </a:r>
            <a:r>
              <a:rPr lang="th-TH" sz="40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แลกเปลี่ยนข</a:t>
            </a:r>
            <a:r>
              <a:rPr lang="th-TH" sz="40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</a:t>
            </a:r>
            <a:r>
              <a:rPr lang="th-TH" sz="40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อมูลตาม</a:t>
            </a:r>
            <a:r>
              <a:rPr lang="th-TH" sz="40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มาตรฐาน </a:t>
            </a:r>
            <a:endParaRPr lang="en-US" sz="4000" b="1" dirty="0">
              <a:solidFill>
                <a:srgbClr val="000000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pic>
        <p:nvPicPr>
          <p:cNvPr id="2050" name="Picture 2" descr="à¸à¸¥à¸à¸²à¸£à¸à¹à¸à¸«à¸²à¸£à¸¹à¸à¸ à¸²à¸à¸ªà¸³à¸«à¸£à¸±à¸ his gateway à¸à¸£à¸°à¸à¸£à¸§à¸à¸ªà¸²à¸à¸²à¸£à¸à¸ªà¸¸à¸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81400"/>
            <a:ext cx="3581400" cy="295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83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69342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th-TH" sz="60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2. </a:t>
            </a:r>
            <a:r>
              <a:rPr lang="en-US" sz="6000" dirty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Smart Service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blackWhite">
          <a:xfrm>
            <a:off x="152399" y="1295400"/>
            <a:ext cx="8763001" cy="22098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โรงพยาบาลพัฒนา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Smart Service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โดยมีการใช้ระบบใบสั่ง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ยาอิเล็กทรอนิกส์</a:t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แทนการ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ใช้ใบสั่งยากระดาษในโรงพยาบาลทุก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แห่ง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แต่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มีโรงพยาบาลบางแห่ง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/>
            </a:r>
            <a:b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ยัง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ไม่สามารถดำเนินการได้ทั้ง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ระบบ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ได้แก่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โรงพยาบาลศรีสังวร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สุโขทัย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/>
            </a:r>
            <a:b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เนื่องจาก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แพทย์ไม่มีความ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ชำนาญใน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การใช้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งาน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HIS </a:t>
            </a:r>
            <a:endParaRPr lang="th-TH" sz="3200" b="1" dirty="0">
              <a:solidFill>
                <a:srgbClr val="000000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pic>
        <p:nvPicPr>
          <p:cNvPr id="3074" name="Picture 2" descr="C:\Users\ADMINI~1\AppData\Local\Temp\SNAGHTML950e06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19382"/>
            <a:ext cx="7981951" cy="293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6" y="1"/>
            <a:ext cx="9152930" cy="6858000"/>
          </a:xfrm>
          <a:prstGeom prst="rect">
            <a:avLst/>
          </a:prstGeom>
        </p:spPr>
      </p:pic>
      <p:sp>
        <p:nvSpPr>
          <p:cNvPr id="12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3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13" name="กลุ่ม 12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14" name="กลุ่ม 13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7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15" name="รูปภาพ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038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6934200" cy="838200"/>
          </a:xfrm>
        </p:spPr>
        <p:txBody>
          <a:bodyPr>
            <a:normAutofit fontScale="90000"/>
          </a:bodyPr>
          <a:lstStyle/>
          <a:p>
            <a:pPr algn="l"/>
            <a:r>
              <a:rPr lang="th-TH" sz="60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3. </a:t>
            </a:r>
            <a:r>
              <a:rPr lang="en-US" sz="6000" dirty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Smart Outcome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blackWhite">
          <a:xfrm>
            <a:off x="152400" y="1116260"/>
            <a:ext cx="8820151" cy="1653679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โรงพยาบาลมี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การ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นําเทคโนโลยีดิจิทัล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มาปรับปรุง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Core Business 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Process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/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ใน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องค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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กรให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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มีความ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เชื่อมโยงกันทั้งระบบ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Front Office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และ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Back Office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/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จำนวน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1 แห่ง ได้แก่ โรงพยาบาลบ้านด่านลาน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หอย</a:t>
            </a:r>
            <a:endParaRPr lang="th-TH" sz="3200" b="1" dirty="0">
              <a:solidFill>
                <a:srgbClr val="000000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895600"/>
            <a:ext cx="6027712" cy="2851646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23" y="3962400"/>
            <a:ext cx="5210175" cy="247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7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AutoShape 4"/>
          <p:cNvSpPr>
            <a:spLocks noChangeArrowheads="1"/>
          </p:cNvSpPr>
          <p:nvPr/>
        </p:nvSpPr>
        <p:spPr bwMode="blackWhite">
          <a:xfrm>
            <a:off x="352425" y="1600200"/>
            <a:ext cx="8229600" cy="3200401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1.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การ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พัฒนาแอปพลิเคชั่นคิวออนไลน์ และ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HIS Gateway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ที่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มี</a:t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การ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เชื่อมต่อ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กับระบบ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อินเทอร์เน็ตต้องมีการระมัดระวังด้าน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ความ</a:t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ปลอดภัย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เครือข่าย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ร่วมและ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การเขียนโปรแกรมที่ต้องมีการ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ทดสอบ</a:t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ด้าน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ความปลอดภัย</a:t>
            </a:r>
            <a:b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๒. เป้าหมาย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ผู้รับบริการ ส่วนใหญ่เป็นผู้ใช้งานยังไม่เข้าถึง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เทคโนโลยี</a:t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หรือ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ความซับซ้อนในการเข้าถึงระบบบริการคิวออนไลน์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blackWhite">
          <a:xfrm>
            <a:off x="352425" y="685800"/>
            <a:ext cx="3305175" cy="762000"/>
          </a:xfrm>
          <a:prstGeom prst="roundRect">
            <a:avLst>
              <a:gd name="adj" fmla="val 9106"/>
            </a:avLst>
          </a:prstGeom>
          <a:solidFill>
            <a:srgbClr val="92D050"/>
          </a:solidFill>
          <a:ln w="25400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hangingPunct="0"/>
            <a:r>
              <a:rPr lang="th-TH" sz="4000" b="1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ปัญหา/อุปสรรค</a:t>
            </a:r>
            <a:endParaRPr lang="en-US" sz="4000" b="1" dirty="0">
              <a:solidFill>
                <a:srgbClr val="000000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58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7124700" cy="838200"/>
          </a:xfrm>
        </p:spPr>
        <p:txBody>
          <a:bodyPr/>
          <a:lstStyle/>
          <a:p>
            <a:pPr algn="l"/>
            <a:r>
              <a:rPr lang="th-TH" sz="4400" dirty="0" smtClean="0">
                <a:latin typeface="TH SarabunIT๙" panose="020B0500040200020003" pitchFamily="34" charset="-34"/>
                <a:cs typeface="TH SarabunIT๙" panose="020B0500040200020003" pitchFamily="34" charset="-34"/>
              </a:rPr>
              <a:t>การ</a:t>
            </a:r>
            <a:r>
              <a:rPr lang="th-TH" sz="4400" dirty="0" err="1">
                <a:latin typeface="TH SarabunIT๙" panose="020B0500040200020003" pitchFamily="34" charset="-34"/>
                <a:cs typeface="TH SarabunIT๙" panose="020B0500040200020003" pitchFamily="34" charset="-34"/>
              </a:rPr>
              <a:t>ใช</a:t>
            </a:r>
            <a:r>
              <a:rPr lang="th-TH" sz="4400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 </a:t>
            </a:r>
            <a:r>
              <a:rPr lang="en-US" sz="4400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Application </a:t>
            </a:r>
            <a:r>
              <a:rPr lang="th-TH" sz="4400" dirty="0" err="1">
                <a:latin typeface="TH SarabunIT๙" panose="020B0500040200020003" pitchFamily="34" charset="-34"/>
                <a:cs typeface="TH SarabunIT๙" panose="020B0500040200020003" pitchFamily="34" charset="-34"/>
              </a:rPr>
              <a:t>สําหรับ</a:t>
            </a:r>
            <a:r>
              <a:rPr lang="th-TH" sz="4400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en-US" sz="4400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PCC </a:t>
            </a:r>
            <a:endParaRPr lang="en-US" sz="4400" dirty="0">
              <a:latin typeface="TH SarabunIT๙" panose="020B0500040200020003" pitchFamily="34" charset="-34"/>
              <a:ea typeface="Tahoma" panose="020B0604030504040204" pitchFamily="34" charset="0"/>
              <a:cs typeface="TH SarabunIT๙" panose="020B0500040200020003" pitchFamily="34" charset="-34"/>
            </a:endParaRP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080266"/>
            <a:ext cx="8991600" cy="529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8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7315200" cy="863424"/>
          </a:xfrm>
        </p:spPr>
        <p:txBody>
          <a:bodyPr>
            <a:normAutofit fontScale="90000"/>
          </a:bodyPr>
          <a:lstStyle/>
          <a:p>
            <a:pPr algn="l"/>
            <a:r>
              <a:rPr lang="th-TH" sz="54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การใช้ </a:t>
            </a:r>
            <a:r>
              <a:rPr lang="en-US" sz="54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Application </a:t>
            </a:r>
            <a:r>
              <a:rPr lang="th-TH" sz="5400" dirty="0" err="1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สําหรับ</a:t>
            </a:r>
            <a:r>
              <a:rPr lang="th-TH" sz="5400" dirty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 </a:t>
            </a:r>
            <a:r>
              <a:rPr lang="en-US" sz="54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PCC</a:t>
            </a:r>
            <a:endParaRPr lang="th-TH" sz="5400" dirty="0">
              <a:latin typeface="TH SarabunIT๙" panose="020B0500040200020003" pitchFamily="34" charset="-34"/>
              <a:ea typeface="Tahoma" panose="020B0604030504040204" pitchFamily="34" charset="0"/>
              <a:cs typeface="TH SarabunIT๙" panose="020B0500040200020003" pitchFamily="34" charset="-34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blackWhite">
          <a:xfrm>
            <a:off x="253306" y="1219200"/>
            <a:ext cx="8610601" cy="2286001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1.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การ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พัฒนา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Application PCC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ยังอยู่ระหว่างรอความชัดเจน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จาก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/>
            </a:r>
            <a:b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  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ส่วนกลาง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ใน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การนำมาใช้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งาน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และการฝึกอบรม</a:t>
            </a:r>
            <a:endParaRPr lang="en-US" sz="3200" b="1" dirty="0">
              <a:solidFill>
                <a:srgbClr val="000000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  <a:p>
            <a:pPr eaLnBrk="0" hangingPunct="0"/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๒.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จังหวัด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สุโขทัยร่วมกับ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มหาวิทยาลัยนเรศวร ในการใช้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Application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/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   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NUMED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ตามบันทึกข้อตกลงความร่วมมือทาง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วิชาการ</a:t>
            </a:r>
            <a:endParaRPr lang="th-TH" sz="3200" b="1" dirty="0">
              <a:solidFill>
                <a:srgbClr val="000000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pic>
        <p:nvPicPr>
          <p:cNvPr id="5122" name="Picture 2" descr="C:\Users\ADMINI~1\AppData\Local\Temp\SNAGHTML97552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7600"/>
            <a:ext cx="3800475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695786"/>
            <a:ext cx="4256822" cy="27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1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0"/>
            <a:ext cx="7315200" cy="863424"/>
          </a:xfrm>
        </p:spPr>
        <p:txBody>
          <a:bodyPr>
            <a:normAutofit fontScale="90000"/>
          </a:bodyPr>
          <a:lstStyle/>
          <a:p>
            <a:pPr algn="l"/>
            <a:r>
              <a:rPr lang="th-TH" sz="54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การใช้ </a:t>
            </a:r>
            <a:r>
              <a:rPr lang="en-US" sz="54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Application </a:t>
            </a:r>
            <a:r>
              <a:rPr lang="th-TH" sz="5400" dirty="0" err="1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สําหรับ</a:t>
            </a:r>
            <a:r>
              <a:rPr lang="th-TH" sz="5400" dirty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 </a:t>
            </a:r>
            <a:r>
              <a:rPr lang="en-US" sz="5400" dirty="0" smtClean="0">
                <a:latin typeface="TH SarabunIT๙" panose="020B0500040200020003" pitchFamily="34" charset="-34"/>
                <a:ea typeface="Tahoma" panose="020B0604030504040204" pitchFamily="34" charset="0"/>
                <a:cs typeface="TH SarabunIT๙" panose="020B0500040200020003" pitchFamily="34" charset="-34"/>
              </a:rPr>
              <a:t>PCC</a:t>
            </a:r>
            <a:endParaRPr lang="th-TH" sz="5400" dirty="0">
              <a:latin typeface="TH SarabunIT๙" panose="020B0500040200020003" pitchFamily="34" charset="-34"/>
              <a:ea typeface="Tahoma" panose="020B0604030504040204" pitchFamily="34" charset="0"/>
              <a:cs typeface="TH SarabunIT๙" panose="020B0500040200020003" pitchFamily="34" charset="-34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blackWhite">
          <a:xfrm>
            <a:off x="253306" y="1219200"/>
            <a:ext cx="8610601" cy="358140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๓.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จังหวัด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สุโขทัยคัดเลือกทีม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PCC 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เป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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าหมาย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3 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PCC 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เป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น </a:t>
            </a:r>
            <a:r>
              <a:rPr lang="en-US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PCC 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นําร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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อง</a:t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</a:t>
            </a:r>
            <a:r>
              <a:rPr lang="en-US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ดังนี้</a:t>
            </a:r>
          </a:p>
          <a:p>
            <a:pPr eaLnBrk="0" hangingPunct="0"/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1. คลินิกหมอครอบครัวสถานีอนามัยเฉลิมพระเกียรติ 60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พรรษา</a:t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    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นว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มินท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ราชินี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จ.สุโขทัย(ต.เมืองเก่า) อ.เมือง  จ.สุโขทัย</a:t>
            </a:r>
          </a:p>
          <a:p>
            <a:pPr eaLnBrk="0" hangingPunct="0"/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๒.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คลินิกหมอครอบครัวโรงพยาบาลส่งเสริมสุขภาพตำบลคลอง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ตาล</a:t>
            </a:r>
            <a:b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   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อ.ศรีสำโรง จ.สุโขทัย</a:t>
            </a:r>
          </a:p>
          <a:p>
            <a:pPr eaLnBrk="0" hangingPunct="0"/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๓. 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คลินิกหมอครอบครัวเทศบาลเมือง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สวรรค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โลก อ.</a:t>
            </a:r>
            <a:r>
              <a:rPr lang="th-TH" sz="3200" b="1" dirty="0" err="1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สวรรค</a:t>
            </a:r>
            <a:r>
              <a:rPr lang="th-TH" sz="32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โลก </a:t>
            </a:r>
            <a:r>
              <a:rPr lang="th-TH" sz="32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จ.สุโขทัย</a:t>
            </a:r>
            <a:endParaRPr lang="th-TH" sz="3200" b="1" dirty="0">
              <a:solidFill>
                <a:srgbClr val="000000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89100"/>
            <a:ext cx="3429000" cy="1822051"/>
          </a:xfrm>
          <a:prstGeom prst="rect">
            <a:avLst/>
          </a:prstGeom>
        </p:spPr>
      </p:pic>
      <p:pic>
        <p:nvPicPr>
          <p:cNvPr id="4098" name="Picture 2" descr="à¸à¸¥à¸à¸²à¸£à¸à¹à¸à¸«à¸²à¸£à¸¹à¸à¸ à¸²à¸à¸ªà¸³à¸«à¸£à¸±à¸ à¹à¸à¸¨à¸à¸²à¸¥à¹à¸¡à¸·à¸­à¸à¸ªà¸§à¸£à¸£à¸à¹à¸¥à¸ à¸­.à¸ªà¸§à¸£à¸£à¸à¹à¸¥à¸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889100"/>
            <a:ext cx="2381250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05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AutoShape 4"/>
          <p:cNvSpPr>
            <a:spLocks noChangeArrowheads="1"/>
          </p:cNvSpPr>
          <p:nvPr/>
        </p:nvSpPr>
        <p:spPr bwMode="blackWhite">
          <a:xfrm>
            <a:off x="352425" y="1600200"/>
            <a:ext cx="8410575" cy="2057399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69804"/>
                  <a:invGamma/>
                </a:schemeClr>
              </a:gs>
            </a:gsLst>
            <a:lin ang="5400000" scaled="1"/>
          </a:gradFill>
          <a:ln w="25400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/>
            <a:r>
              <a:rPr lang="th-TH" sz="40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1. </a:t>
            </a:r>
            <a:r>
              <a:rPr lang="en-US" sz="40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Application</a:t>
            </a:r>
            <a:r>
              <a:rPr lang="th-TH" sz="40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</a:t>
            </a:r>
            <a:r>
              <a:rPr lang="en-US" sz="40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NU MED </a:t>
            </a:r>
            <a:r>
              <a:rPr lang="th-TH" sz="40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อยู่ระหว่างทดลองใช้งาน</a:t>
            </a:r>
            <a:r>
              <a:rPr lang="th-TH" sz="40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และ</a:t>
            </a:r>
            <a:br>
              <a:rPr lang="th-TH" sz="40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</a:br>
            <a:r>
              <a:rPr lang="th-TH" sz="4000" b="1" dirty="0" smtClean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   รอ</a:t>
            </a:r>
            <a:r>
              <a:rPr lang="th-TH" sz="4000" b="1" dirty="0">
                <a:solidFill>
                  <a:srgbClr val="000000"/>
                </a:solidFill>
                <a:latin typeface="TH SarabunIT๙" panose="020B0500040200020003" pitchFamily="34" charset="-34"/>
                <a:cs typeface="TH SarabunIT๙" panose="020B0500040200020003" pitchFamily="34" charset="-34"/>
              </a:rPr>
              <a:t>สรุปผลการดำเนินโครงการ</a:t>
            </a:r>
            <a:endParaRPr lang="en-US" sz="4000" b="1" dirty="0">
              <a:solidFill>
                <a:srgbClr val="000000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blackWhite">
          <a:xfrm>
            <a:off x="352425" y="685800"/>
            <a:ext cx="3305175" cy="762000"/>
          </a:xfrm>
          <a:prstGeom prst="roundRect">
            <a:avLst>
              <a:gd name="adj" fmla="val 9106"/>
            </a:avLst>
          </a:prstGeom>
          <a:solidFill>
            <a:srgbClr val="92D050"/>
          </a:solidFill>
          <a:ln w="25400">
            <a:solidFill>
              <a:srgbClr val="FFFFFF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 eaLnBrk="0" hangingPunct="0"/>
            <a:r>
              <a:rPr lang="th-TH" sz="4000" b="1" dirty="0">
                <a:latin typeface="TH SarabunIT๙" panose="020B0500040200020003" pitchFamily="34" charset="-34"/>
                <a:cs typeface="TH SarabunIT๙" panose="020B0500040200020003" pitchFamily="34" charset="-34"/>
              </a:rPr>
              <a:t>ปัญหา/อุปสรรค</a:t>
            </a:r>
            <a:endParaRPr lang="en-US" sz="4000" b="1" dirty="0">
              <a:solidFill>
                <a:srgbClr val="000000"/>
              </a:solidFill>
              <a:latin typeface="TH SarabunIT๙" panose="020B0500040200020003" pitchFamily="34" charset="-34"/>
              <a:cs typeface="TH SarabunIT๙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67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ชื่อเรื่อง 1"/>
          <p:cNvSpPr txBox="1">
            <a:spLocks/>
          </p:cNvSpPr>
          <p:nvPr/>
        </p:nvSpPr>
        <p:spPr>
          <a:xfrm>
            <a:off x="467544" y="1916832"/>
            <a:ext cx="8229600" cy="14401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ความก้าวหน้างบลงทุน</a:t>
            </a:r>
          </a:p>
        </p:txBody>
      </p:sp>
      <p:sp>
        <p:nvSpPr>
          <p:cNvPr id="3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36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4" name="กลุ่ม 3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5" name="กลุ่ม 4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6" name="รูปภาพ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582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th-TH" b="1" dirty="0">
                <a:latin typeface="TH SarabunPSK" pitchFamily="34" charset="-34"/>
                <a:cs typeface="TH SarabunPSK" pitchFamily="34" charset="-34"/>
              </a:rPr>
              <a:t>งบลงทุน ปี 2562</a:t>
            </a:r>
          </a:p>
        </p:txBody>
      </p:sp>
      <p:graphicFrame>
        <p:nvGraphicFramePr>
          <p:cNvPr id="5" name="ตาราง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839686"/>
              </p:ext>
            </p:extLst>
          </p:nvPr>
        </p:nvGraphicFramePr>
        <p:xfrm>
          <a:off x="73596" y="1690251"/>
          <a:ext cx="8962900" cy="4048725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456599"/>
                <a:gridCol w="2776206"/>
                <a:gridCol w="689535"/>
                <a:gridCol w="1368152"/>
                <a:gridCol w="3672408"/>
              </a:tblGrid>
              <a:tr h="678993"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ลำ</a:t>
                      </a:r>
                    </a:p>
                    <a:p>
                      <a:pPr algn="ctr" rtl="0" fontAlgn="t"/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ดับ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 anchor="ctr">
                    <a:solidFill>
                      <a:srgbClr val="AFEA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รายการ ปี 2562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 anchor="ctr">
                    <a:solidFill>
                      <a:srgbClr val="AFEA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จำนวน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 anchor="ctr">
                    <a:solidFill>
                      <a:srgbClr val="AFEA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ราคา(บาท)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 anchor="ctr">
                    <a:solidFill>
                      <a:srgbClr val="AFE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ความก้าวหน้า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 anchor="ctr">
                    <a:solidFill>
                      <a:srgbClr val="AFEAFF"/>
                    </a:solidFill>
                  </a:tcPr>
                </a:tc>
              </a:tr>
              <a:tr h="235407"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อาคารบำบัดรักษา 6 ชั้น เป็นอาคาร </a:t>
                      </a:r>
                      <a:r>
                        <a:rPr lang="th-TH" sz="2400" dirty="0" err="1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คสล</a:t>
                      </a: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 6 ชั้น พื้นที่ใช้สอยประมาณ 10,440 </a:t>
                      </a:r>
                      <a:r>
                        <a:rPr lang="th-TH" sz="2400" dirty="0" err="1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ตร</a:t>
                      </a: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.ม.</a:t>
                      </a:r>
                      <a:endParaRPr lang="th-TH" sz="2400" b="0" i="0" u="none" strike="noStrike" dirty="0" smtClean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4" marR="9524" marT="47527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274,065,600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สัญญาจ้างเลขที่ </a:t>
                      </a: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123/2562 ลงวันที่ 12 มิ.ย.62 เป็นเงิน 231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198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,</a:t>
                      </a: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600 บาท จำนวน 25 </a:t>
                      </a: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งวด</a:t>
                      </a:r>
                      <a:r>
                        <a:rPr lang="th-TH" sz="2400" baseline="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</a:t>
                      </a: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ครบ</a:t>
                      </a: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กำหนดสัญญา 8 ธ.ค.2564</a:t>
                      </a: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ผู้รับจ้าง บ.</a:t>
                      </a:r>
                      <a:r>
                        <a:rPr lang="th-TH" sz="2400" dirty="0" err="1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วี.สถาปัตย์</a:t>
                      </a: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 จก. อยู่ระหว่างการก่อสร้าง งวดที่ 1</a:t>
                      </a:r>
                      <a:endParaRPr lang="th-TH" sz="2400" b="0" dirty="0" smtClean="0">
                        <a:solidFill>
                          <a:schemeClr val="tx1"/>
                        </a:solidFill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>
                    <a:solidFill>
                      <a:srgbClr val="00B0F0"/>
                    </a:solidFill>
                  </a:tcPr>
                </a:tc>
              </a:tr>
              <a:tr h="226952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>
                    <a:solidFill>
                      <a:srgbClr val="AF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บ้านพักข้าราชการ ระดับ 8-9 (1 ยู</a:t>
                      </a:r>
                      <a:r>
                        <a:rPr lang="th-TH" sz="24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นิต</a:t>
                      </a:r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) เป็นอาคาร </a:t>
                      </a:r>
                      <a:r>
                        <a:rPr lang="th-TH" sz="24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คสล</a:t>
                      </a:r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 2 ชั้น พื้นที่ใช้สอยประมาณ 162 </a:t>
                      </a:r>
                      <a:r>
                        <a:rPr lang="th-TH" sz="24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ตร</a:t>
                      </a:r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.ม.</a:t>
                      </a:r>
                      <a:endParaRPr lang="th-TH" sz="2400" b="0" i="0" u="none" strike="noStrike" dirty="0" smtClean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9524" marR="9524" marT="47527" marB="0">
                    <a:solidFill>
                      <a:srgbClr val="AFEA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>
                    <a:solidFill>
                      <a:srgbClr val="AFEA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2,479,200</a:t>
                      </a:r>
                      <a:endParaRPr lang="th-TH" sz="24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>
                    <a:solidFill>
                      <a:srgbClr val="AFE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สัญญาจ้างเลขที่ 50/2562 ลงวันที่ 15 พ.ย.61 เป็นเงิน 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2,147,000 </a:t>
                      </a:r>
                      <a:r>
                        <a:rPr lang="th-TH" sz="2400" dirty="0" smtClean="0">
                          <a:solidFill>
                            <a:schemeClr val="tx1"/>
                          </a:solidFill>
                          <a:latin typeface="TH SarabunPSK" pitchFamily="34" charset="-34"/>
                          <a:cs typeface="TH SarabunPSK" pitchFamily="34" charset="-34"/>
                        </a:rPr>
                        <a:t>บาท </a:t>
                      </a:r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ผู้รับจ้าง </a:t>
                      </a:r>
                      <a:r>
                        <a:rPr lang="th-TH" sz="240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หจก.อนันท์</a:t>
                      </a:r>
                      <a:r>
                        <a:rPr lang="th-TH" sz="2400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รับเหมาก่อสร้าง ได้ก่อสร้าง และเบิกจ่ายเรียบร้อยแล้ว</a:t>
                      </a:r>
                      <a:endParaRPr lang="th-TH" sz="2400" b="0" i="0" u="none" strike="noStrike" dirty="0" smtClean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8455" marR="8455" marT="8455" marB="0">
                    <a:solidFill>
                      <a:srgbClr val="AFEA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0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" y="0"/>
            <a:ext cx="9135070" cy="6858000"/>
          </a:xfrm>
          <a:prstGeom prst="rect">
            <a:avLst/>
          </a:prstGeom>
        </p:spPr>
      </p:pic>
      <p:sp>
        <p:nvSpPr>
          <p:cNvPr id="3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4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6" name="กลุ่ม 5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7" name="รูปภาพ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77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9144000" cy="6844632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4624"/>
            <a:ext cx="9144000" cy="6844632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9" y="49420"/>
            <a:ext cx="9036223" cy="6763956"/>
          </a:xfrm>
          <a:prstGeom prst="rect">
            <a:avLst/>
          </a:prstGeom>
        </p:spPr>
      </p:pic>
      <p:sp>
        <p:nvSpPr>
          <p:cNvPr id="6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5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7" name="กลุ่ม 6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8" name="กลุ่ม 7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9" name="รูปภาพ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512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6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9" name="กลุ่ม 8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10" name="กลุ่ม 9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11" name="รูปภาพ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  <p:pic>
        <p:nvPicPr>
          <p:cNvPr id="3" name="รูปภาพ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" y="0"/>
            <a:ext cx="9135541" cy="6858000"/>
          </a:xfrm>
          <a:prstGeom prst="rect">
            <a:avLst/>
          </a:prstGeom>
        </p:spPr>
      </p:pic>
      <p:grpSp>
        <p:nvGrpSpPr>
          <p:cNvPr id="18" name="กลุ่ม 17"/>
          <p:cNvGrpSpPr/>
          <p:nvPr/>
        </p:nvGrpSpPr>
        <p:grpSpPr>
          <a:xfrm>
            <a:off x="83517" y="6381328"/>
            <a:ext cx="2213085" cy="435099"/>
            <a:chOff x="69777" y="6093298"/>
            <a:chExt cx="3422103" cy="672337"/>
          </a:xfrm>
        </p:grpSpPr>
        <p:grpSp>
          <p:nvGrpSpPr>
            <p:cNvPr id="19" name="กลุ่ม 18"/>
            <p:cNvGrpSpPr/>
            <p:nvPr/>
          </p:nvGrpSpPr>
          <p:grpSpPr>
            <a:xfrm>
              <a:off x="69777" y="6093298"/>
              <a:ext cx="3422103" cy="672337"/>
              <a:chOff x="69777" y="6093298"/>
              <a:chExt cx="3422103" cy="672337"/>
            </a:xfrm>
          </p:grpSpPr>
          <p:pic>
            <p:nvPicPr>
              <p:cNvPr id="22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9" y="6093300"/>
                <a:ext cx="3411481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21" name="รูปภาพ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778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7</a:t>
            </a:fld>
            <a:endParaRPr lang="th-TH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" y="0"/>
            <a:ext cx="9135541" cy="6858000"/>
          </a:xfrm>
          <a:prstGeom prst="rect">
            <a:avLst/>
          </a:prstGeom>
        </p:spPr>
      </p:pic>
      <p:grpSp>
        <p:nvGrpSpPr>
          <p:cNvPr id="6" name="กลุ่ม 5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7" name="กลุ่ม 6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8" name="รูปภาพ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21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รูปภาพ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6"/>
            <a:ext cx="9144000" cy="6837967"/>
          </a:xfrm>
          <a:prstGeom prst="rect">
            <a:avLst/>
          </a:prstGeom>
        </p:spPr>
      </p:pic>
      <p:pic>
        <p:nvPicPr>
          <p:cNvPr id="24" name="รูปภาพ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16"/>
            <a:ext cx="9144000" cy="6837967"/>
          </a:xfrm>
          <a:prstGeom prst="rect">
            <a:avLst/>
          </a:prstGeom>
        </p:spPr>
      </p:pic>
      <p:pic>
        <p:nvPicPr>
          <p:cNvPr id="25" name="รูปภาพ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8" y="10015"/>
            <a:ext cx="9144000" cy="6837966"/>
          </a:xfrm>
          <a:prstGeom prst="rect">
            <a:avLst/>
          </a:prstGeom>
        </p:spPr>
      </p:pic>
      <p:sp>
        <p:nvSpPr>
          <p:cNvPr id="26" name="ตัวแทนหมายเลขภาพนิ่ง 3"/>
          <p:cNvSpPr txBox="1">
            <a:spLocks/>
          </p:cNvSpPr>
          <p:nvPr/>
        </p:nvSpPr>
        <p:spPr>
          <a:xfrm>
            <a:off x="8648700" y="6492875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th-T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FB7B8B9-0694-401E-94FA-A7424D1C4450}" type="slidenum">
              <a:rPr lang="th-TH" sz="1800" smtClean="0">
                <a:latin typeface="TH Niramit AS" pitchFamily="2" charset="-34"/>
                <a:cs typeface="TH Niramit AS" pitchFamily="2" charset="-34"/>
              </a:rPr>
              <a:pPr>
                <a:defRPr/>
              </a:pPr>
              <a:t>8</a:t>
            </a:fld>
            <a:endParaRPr lang="th-TH" sz="1800" dirty="0">
              <a:latin typeface="TH Niramit AS" pitchFamily="2" charset="-34"/>
              <a:cs typeface="TH Niramit AS" pitchFamily="2" charset="-34"/>
            </a:endParaRPr>
          </a:p>
        </p:txBody>
      </p:sp>
      <p:grpSp>
        <p:nvGrpSpPr>
          <p:cNvPr id="27" name="กลุ่ม 26"/>
          <p:cNvGrpSpPr/>
          <p:nvPr/>
        </p:nvGrpSpPr>
        <p:grpSpPr>
          <a:xfrm>
            <a:off x="69779" y="6330534"/>
            <a:ext cx="2213085" cy="435100"/>
            <a:chOff x="69777" y="6093297"/>
            <a:chExt cx="3422103" cy="672338"/>
          </a:xfrm>
        </p:grpSpPr>
        <p:grpSp>
          <p:nvGrpSpPr>
            <p:cNvPr id="28" name="กลุ่ม 27"/>
            <p:cNvGrpSpPr/>
            <p:nvPr/>
          </p:nvGrpSpPr>
          <p:grpSpPr>
            <a:xfrm>
              <a:off x="69777" y="6093297"/>
              <a:ext cx="3422103" cy="672338"/>
              <a:chOff x="69777" y="6093297"/>
              <a:chExt cx="3422103" cy="672338"/>
            </a:xfrm>
          </p:grpSpPr>
          <p:pic>
            <p:nvPicPr>
              <p:cNvPr id="30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98" y="6093297"/>
                <a:ext cx="3411482" cy="645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6" descr="à¹à¸à¸¥à¹:à¸à¸£à¸²à¸à¸£à¸°à¸à¸£à¸§à¸à¸ªà¸²à¸à¸²à¸£à¸à¸ªà¸¸à¸à¹à¸«à¸¡à¹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777" y="6093298"/>
                <a:ext cx="658103" cy="672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727879" y="6293517"/>
                <a:ext cx="2090065" cy="394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h-TH" sz="1200" b="1" dirty="0">
                    <a:latin typeface="TH Charmonman" pitchFamily="66" charset="-34"/>
                    <a:cs typeface="TH Charmonman" pitchFamily="66" charset="-34"/>
                  </a:rPr>
                  <a:t>โรงพยาบาลศรีสังวรสุโขทัย</a:t>
                </a:r>
              </a:p>
            </p:txBody>
          </p:sp>
        </p:grpSp>
        <p:pic>
          <p:nvPicPr>
            <p:cNvPr id="29" name="รูปภาพ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6146014"/>
              <a:ext cx="595354" cy="595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130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แพทย์เฉพาะทาง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94561-6B81-42C6-83C0-28284B2C9B1B}" type="slidenum">
              <a:rPr lang="th-TH" smtClean="0"/>
              <a:t>9</a:t>
            </a:fld>
            <a:endParaRPr lang="th-TH"/>
          </a:p>
        </p:txBody>
      </p:sp>
      <p:graphicFrame>
        <p:nvGraphicFramePr>
          <p:cNvPr id="7" name="ตัวแทนเนื้อหา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2687059"/>
              </p:ext>
            </p:extLst>
          </p:nvPr>
        </p:nvGraphicFramePr>
        <p:xfrm>
          <a:off x="64858" y="1052736"/>
          <a:ext cx="8928992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2368"/>
                <a:gridCol w="792088"/>
                <a:gridCol w="1152128"/>
                <a:gridCol w="3672408"/>
              </a:tblGrid>
              <a:tr h="214534"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สาขา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จำนวน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ปฏิบัติงานจริง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ลาศึกษา(ปีที่จบ)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1. อายุรศาสตร์ทั่วไป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2. อายุรศาสตร์โรคไต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3. ศัลยศาสตร์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2563),1 คน(ปี 2564)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4. ศัลยศาสตร์</a:t>
                      </a:r>
                      <a:r>
                        <a:rPr lang="th-TH" sz="2000" u="none" strike="noStrike" dirty="0" err="1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ออร์โธปิดิกส์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5. สูติศาสตร์-นรีเวชกรรม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250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6. สูติศาสตร์-นรีเวชวิทยา สาขามะเร็งนรีวิทยา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7. กุมารเวชศาสตร์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8. โสต ศอ นาสิก วิทยา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250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9. จักษุวิทยา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2563),1 คน(ปี 2564),1 คน(ปี 2565)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10. จิตเวชศาสตร์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11. รังสีวิทยาวินิจฉัย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12. วิสัญญี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2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2562)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13. เวชศาสตร์ฟื้นฟู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14. เวชศาสตร์ครอบครัว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15. เวชศาสตร์ฉุกเฉิน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250">
                <a:tc>
                  <a:txBody>
                    <a:bodyPr/>
                    <a:lstStyle/>
                    <a:p>
                      <a:pPr algn="l" fontAlgn="ctr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16. เวชศาสตร์ป้องกัน(แขนงอาชีวเวชศาสตร์)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71014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0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u="none" strike="noStrike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1 คน(ปี 2563)</a:t>
                      </a:r>
                      <a:endParaRPr lang="th-TH" sz="2000" b="0" i="0" u="none" strike="noStrike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4534">
                <a:tc>
                  <a:txBody>
                    <a:bodyPr/>
                    <a:lstStyle/>
                    <a:p>
                      <a:pPr algn="r" fontAlgn="ctr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รวม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142028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45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h-TH" sz="2000" b="1" u="none" strike="noStrike" dirty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31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h-TH" sz="20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TH SarabunPSK" pitchFamily="34" charset="-34"/>
                          <a:cs typeface="TH SarabunPSK" pitchFamily="34" charset="-34"/>
                        </a:rPr>
                        <a:t>       14</a:t>
                      </a:r>
                      <a:endParaRPr lang="th-TH" sz="2000" b="1" i="0" u="none" strike="noStrike" dirty="0">
                        <a:solidFill>
                          <a:schemeClr val="tx1"/>
                        </a:solidFill>
                        <a:effectLst/>
                        <a:latin typeface="TH SarabunPSK" pitchFamily="34" charset="-34"/>
                        <a:cs typeface="TH SarabunPSK" pitchFamily="34" charset="-34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สี่เหลี่ยมผืนผ้า 4"/>
          <p:cNvSpPr/>
          <p:nvPr/>
        </p:nvSpPr>
        <p:spPr>
          <a:xfrm>
            <a:off x="8028384" y="548680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th-TH" sz="1600" u="none" strike="noStrike" dirty="0">
                <a:effectLst/>
                <a:latin typeface="TH Niramit AS" pitchFamily="2" charset="-34"/>
                <a:cs typeface="TH Niramit AS" pitchFamily="2" charset="-34"/>
              </a:rPr>
              <a:t>ณ </a:t>
            </a:r>
            <a:r>
              <a:rPr lang="th-TH" sz="1600" u="none" strike="noStrike" dirty="0" smtClean="0">
                <a:effectLst/>
                <a:latin typeface="TH Niramit AS" pitchFamily="2" charset="-34"/>
                <a:cs typeface="TH Niramit AS" pitchFamily="2" charset="-34"/>
              </a:rPr>
              <a:t>10 ก.ค.</a:t>
            </a:r>
            <a:r>
              <a:rPr lang="th-TH" sz="1600" u="none" strike="noStrike" dirty="0">
                <a:effectLst/>
                <a:latin typeface="TH Niramit AS" pitchFamily="2" charset="-34"/>
                <a:cs typeface="TH Niramit AS" pitchFamily="2" charset="-34"/>
              </a:rPr>
              <a:t>62</a:t>
            </a:r>
            <a:endParaRPr lang="th-TH" sz="1600" i="0" u="none" strike="noStrike" dirty="0">
              <a:effectLst/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6281690" y="1340768"/>
            <a:ext cx="2700801" cy="1815882"/>
          </a:xfrm>
          <a:prstGeom prst="rect">
            <a:avLst/>
          </a:prstGeom>
          <a:solidFill>
            <a:srgbClr val="FFBDBD"/>
          </a:solidFill>
        </p:spPr>
        <p:txBody>
          <a:bodyPr wrap="square">
            <a:spAutoFit/>
          </a:bodyPr>
          <a:lstStyle/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รวมแพทย์ทั้งหมด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	60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คน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แพทย์เฉพาะทาง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	45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คน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ผู้บริหาร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		  2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คน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r>
              <a:rPr lang="th-TH" dirty="0">
                <a:latin typeface="TH SarabunPSK" pitchFamily="34" charset="-34"/>
                <a:cs typeface="TH SarabunPSK" pitchFamily="34" charset="-34"/>
              </a:rPr>
              <a:t>แพทย์ใช้ทุน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13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คน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153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</TotalTime>
  <Words>1404</Words>
  <Application>Microsoft Office PowerPoint</Application>
  <PresentationFormat>นำเสนอทางหน้าจอ (4:3)</PresentationFormat>
  <Paragraphs>309</Paragraphs>
  <Slides>37</Slides>
  <Notes>2</Notes>
  <HiddenSlides>0</HiddenSlides>
  <MMClips>0</MMClips>
  <ScaleCrop>false</ScaleCrop>
  <HeadingPairs>
    <vt:vector size="6" baseType="variant">
      <vt:variant>
        <vt:lpstr>ชุดรูปแบบ</vt:lpstr>
      </vt:variant>
      <vt:variant>
        <vt:i4>1</vt:i4>
      </vt:variant>
      <vt:variant>
        <vt:lpstr>เซิร์ฟเวอร์ OLE ฝังตัว</vt:lpstr>
      </vt:variant>
      <vt:variant>
        <vt:i4>1</vt:i4>
      </vt:variant>
      <vt:variant>
        <vt:lpstr>ชื่อเรื่องภาพนิ่ง</vt:lpstr>
      </vt:variant>
      <vt:variant>
        <vt:i4>37</vt:i4>
      </vt:variant>
    </vt:vector>
  </HeadingPairs>
  <TitlesOfParts>
    <vt:vector size="39" baseType="lpstr">
      <vt:lpstr>ชุดรูปแบบของ Office</vt:lpstr>
      <vt:lpstr>Chart</vt:lpstr>
      <vt:lpstr>ยินดีต้อนรับ นายแพทย์ภาณุมาศ ญาณเวทย์สกุล ผู้ตรวจราชการกระทรวงสาธารณสุข เขตสุขภาพที่ 2   และคณะ ในโอกาสตรวจราชการ รอบที่ 2/2562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แพทย์เฉพาะทาง</vt:lpstr>
      <vt:lpstr>แพทย์เฉพาะทาง</vt:lpstr>
      <vt:lpstr>งานนำเสนอ PowerPoint</vt:lpstr>
      <vt:lpstr>งานนำเสนอ PowerPoint</vt:lpstr>
      <vt:lpstr>งานนำเสนอ PowerPoint</vt:lpstr>
      <vt:lpstr>PA ปลัดกระทรวงสาธารณสุข PA ผู้ตรวจราชการ Selected KPIs</vt:lpstr>
      <vt:lpstr>PA ปลัดฯ-PA ผู้ตรวจราชการ-Selected KPIs ระดับจังหวัด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ยาเสพติด</vt:lpstr>
      <vt:lpstr>Remission Rate &amp; Retention Rate</vt:lpstr>
      <vt:lpstr>การฆ่าตัวตายสำเร็จ</vt:lpstr>
      <vt:lpstr>One Day Surgery</vt:lpstr>
      <vt:lpstr>งานนำเสนอ PowerPoint</vt:lpstr>
      <vt:lpstr>การดําเนินงาน Digital Transformation</vt:lpstr>
      <vt:lpstr>1. Smart Tools</vt:lpstr>
      <vt:lpstr>1. Smart Tools</vt:lpstr>
      <vt:lpstr>2. Smart Service</vt:lpstr>
      <vt:lpstr>3. Smart Outcome</vt:lpstr>
      <vt:lpstr>งานนำเสนอ PowerPoint</vt:lpstr>
      <vt:lpstr>การใช Application สําหรับ PCC </vt:lpstr>
      <vt:lpstr>การใช้ Application สําหรับ PCC</vt:lpstr>
      <vt:lpstr>การใช้ Application สําหรับ PCC</vt:lpstr>
      <vt:lpstr>งานนำเสนอ PowerPoint</vt:lpstr>
      <vt:lpstr>งานนำเสนอ PowerPoint</vt:lpstr>
      <vt:lpstr>งบลงทุน ปี 2562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ยินดีต้อนรับ นายแพทย์ภาณุมาศ ญาณเวทย์สกุล ผู้ตรวจราชการกระทรวงสาธารณสุข เขตสุขภาพที่ 2 และคณะ</dc:title>
  <dc:creator>นุชรา  พิพัฒพุฒิพงษ์</dc:creator>
  <cp:lastModifiedBy>osm_nb</cp:lastModifiedBy>
  <cp:revision>891</cp:revision>
  <cp:lastPrinted>2019-02-25T05:58:28Z</cp:lastPrinted>
  <dcterms:created xsi:type="dcterms:W3CDTF">2018-11-16T04:09:09Z</dcterms:created>
  <dcterms:modified xsi:type="dcterms:W3CDTF">2019-07-19T07:41:30Z</dcterms:modified>
</cp:coreProperties>
</file>